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5" r:id="rId4"/>
    <p:sldMasterId id="2147483697" r:id="rId5"/>
    <p:sldMasterId id="2147483709" r:id="rId6"/>
    <p:sldMasterId id="2147483728" r:id="rId7"/>
  </p:sldMasterIdLst>
  <p:notesMasterIdLst>
    <p:notesMasterId r:id="rId39"/>
  </p:notesMasterIdLst>
  <p:sldIdLst>
    <p:sldId id="258" r:id="rId8"/>
    <p:sldId id="295" r:id="rId9"/>
    <p:sldId id="344" r:id="rId10"/>
    <p:sldId id="345" r:id="rId11"/>
    <p:sldId id="256" r:id="rId12"/>
    <p:sldId id="305" r:id="rId13"/>
    <p:sldId id="257" r:id="rId14"/>
    <p:sldId id="300" r:id="rId15"/>
    <p:sldId id="301" r:id="rId16"/>
    <p:sldId id="343" r:id="rId17"/>
    <p:sldId id="298" r:id="rId18"/>
    <p:sldId id="297" r:id="rId19"/>
    <p:sldId id="296" r:id="rId20"/>
    <p:sldId id="302" r:id="rId21"/>
    <p:sldId id="304" r:id="rId22"/>
    <p:sldId id="303" r:id="rId23"/>
    <p:sldId id="306" r:id="rId24"/>
    <p:sldId id="308" r:id="rId25"/>
    <p:sldId id="309" r:id="rId26"/>
    <p:sldId id="339" r:id="rId27"/>
    <p:sldId id="311" r:id="rId28"/>
    <p:sldId id="299" r:id="rId29"/>
    <p:sldId id="307" r:id="rId30"/>
    <p:sldId id="341" r:id="rId31"/>
    <p:sldId id="310" r:id="rId32"/>
    <p:sldId id="336" r:id="rId33"/>
    <p:sldId id="340" r:id="rId34"/>
    <p:sldId id="337" r:id="rId35"/>
    <p:sldId id="338" r:id="rId36"/>
    <p:sldId id="342" r:id="rId37"/>
    <p:sldId id="29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22"/>
    <p:restoredTop sz="94654"/>
  </p:normalViewPr>
  <p:slideViewPr>
    <p:cSldViewPr snapToGrid="0" snapToObjects="1">
      <p:cViewPr varScale="1">
        <p:scale>
          <a:sx n="141" d="100"/>
          <a:sy n="141" d="100"/>
        </p:scale>
        <p:origin x="200"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663ECD-01FA-BB4F-873A-10AEA18B3F66}" type="doc">
      <dgm:prSet loTypeId="urn:microsoft.com/office/officeart/2005/8/layout/venn1" loCatId="" qsTypeId="urn:microsoft.com/office/officeart/2005/8/quickstyle/3d3" qsCatId="3D" csTypeId="urn:microsoft.com/office/officeart/2005/8/colors/accent1_2" csCatId="accent1" phldr="1"/>
      <dgm:spPr/>
    </dgm:pt>
    <dgm:pt modelId="{0BA259FA-1688-AF43-9B20-BE0D3CE23A59}">
      <dgm:prSet phldrT="[Text]"/>
      <dgm:spPr>
        <a:solidFill>
          <a:srgbClr val="C00000">
            <a:alpha val="50000"/>
          </a:srgbClr>
        </a:solidFill>
      </dgm:spPr>
      <dgm:t>
        <a:bodyPr/>
        <a:lstStyle/>
        <a:p>
          <a:r>
            <a:rPr lang="en-US" dirty="0">
              <a:solidFill>
                <a:schemeClr val="bg1"/>
              </a:solidFill>
            </a:rPr>
            <a:t>Water Quality</a:t>
          </a:r>
        </a:p>
      </dgm:t>
    </dgm:pt>
    <dgm:pt modelId="{7F72D68C-5409-FB4F-9D8A-59F84699F832}" type="parTrans" cxnId="{83A19653-02EC-CD42-ACBD-301D55CE754A}">
      <dgm:prSet/>
      <dgm:spPr/>
      <dgm:t>
        <a:bodyPr/>
        <a:lstStyle/>
        <a:p>
          <a:endParaRPr lang="en-US"/>
        </a:p>
      </dgm:t>
    </dgm:pt>
    <dgm:pt modelId="{ADE93A9A-A676-F843-A2B2-C5006AC398E5}" type="sibTrans" cxnId="{83A19653-02EC-CD42-ACBD-301D55CE754A}">
      <dgm:prSet/>
      <dgm:spPr/>
      <dgm:t>
        <a:bodyPr/>
        <a:lstStyle/>
        <a:p>
          <a:endParaRPr lang="en-US"/>
        </a:p>
      </dgm:t>
    </dgm:pt>
    <dgm:pt modelId="{C1A3AA69-4086-6648-A869-3C82E302C7F0}">
      <dgm:prSet phldrT="[Text]"/>
      <dgm:spPr/>
      <dgm:t>
        <a:bodyPr/>
        <a:lstStyle/>
        <a:p>
          <a:r>
            <a:rPr lang="en-US" dirty="0">
              <a:solidFill>
                <a:schemeClr val="bg1"/>
              </a:solidFill>
            </a:rPr>
            <a:t>Water Quantity</a:t>
          </a:r>
        </a:p>
      </dgm:t>
    </dgm:pt>
    <dgm:pt modelId="{C469DF70-94EA-8C4C-BC8A-B150CF109400}" type="parTrans" cxnId="{197FAD8C-6BE7-DC4A-82B6-D9CAB571EB15}">
      <dgm:prSet/>
      <dgm:spPr/>
      <dgm:t>
        <a:bodyPr/>
        <a:lstStyle/>
        <a:p>
          <a:endParaRPr lang="en-US"/>
        </a:p>
      </dgm:t>
    </dgm:pt>
    <dgm:pt modelId="{1421508F-4555-7A4E-BFD5-A4765F3271F9}" type="sibTrans" cxnId="{197FAD8C-6BE7-DC4A-82B6-D9CAB571EB15}">
      <dgm:prSet/>
      <dgm:spPr/>
      <dgm:t>
        <a:bodyPr/>
        <a:lstStyle/>
        <a:p>
          <a:endParaRPr lang="en-US"/>
        </a:p>
      </dgm:t>
    </dgm:pt>
    <dgm:pt modelId="{16F76288-5C06-3F4A-9717-1591E5E0296C}">
      <dgm:prSet phldrT="[Text]"/>
      <dgm:spPr>
        <a:solidFill>
          <a:schemeClr val="accent6">
            <a:alpha val="50000"/>
          </a:schemeClr>
        </a:solidFill>
      </dgm:spPr>
      <dgm:t>
        <a:bodyPr/>
        <a:lstStyle/>
        <a:p>
          <a:r>
            <a:rPr lang="en-US" dirty="0">
              <a:solidFill>
                <a:schemeClr val="bg1"/>
              </a:solidFill>
            </a:rPr>
            <a:t>Energy Use</a:t>
          </a:r>
        </a:p>
      </dgm:t>
    </dgm:pt>
    <dgm:pt modelId="{EAD3C95F-086A-AE4C-86A6-15E21BFF6688}" type="parTrans" cxnId="{3EA3D04B-184A-2748-890C-BD85A6244CF0}">
      <dgm:prSet/>
      <dgm:spPr/>
      <dgm:t>
        <a:bodyPr/>
        <a:lstStyle/>
        <a:p>
          <a:endParaRPr lang="en-US"/>
        </a:p>
      </dgm:t>
    </dgm:pt>
    <dgm:pt modelId="{C788C52A-0B42-7D4A-AAA8-9DF286BD0278}" type="sibTrans" cxnId="{3EA3D04B-184A-2748-890C-BD85A6244CF0}">
      <dgm:prSet/>
      <dgm:spPr/>
      <dgm:t>
        <a:bodyPr/>
        <a:lstStyle/>
        <a:p>
          <a:endParaRPr lang="en-US"/>
        </a:p>
      </dgm:t>
    </dgm:pt>
    <dgm:pt modelId="{1E4DC7EE-050E-414E-A867-6324D6B0F074}" type="pres">
      <dgm:prSet presAssocID="{DD663ECD-01FA-BB4F-873A-10AEA18B3F66}" presName="compositeShape" presStyleCnt="0">
        <dgm:presLayoutVars>
          <dgm:chMax val="7"/>
          <dgm:dir/>
          <dgm:resizeHandles val="exact"/>
        </dgm:presLayoutVars>
      </dgm:prSet>
      <dgm:spPr/>
    </dgm:pt>
    <dgm:pt modelId="{D7B5164E-F279-B246-A25B-09F42C11C895}" type="pres">
      <dgm:prSet presAssocID="{0BA259FA-1688-AF43-9B20-BE0D3CE23A59}" presName="circ1" presStyleLbl="vennNode1" presStyleIdx="0" presStyleCnt="3" custLinFactNeighborX="-1498" custLinFactNeighborY="222"/>
      <dgm:spPr/>
    </dgm:pt>
    <dgm:pt modelId="{F74103A1-E6C6-3743-829B-D7017B6CAEA6}" type="pres">
      <dgm:prSet presAssocID="{0BA259FA-1688-AF43-9B20-BE0D3CE23A59}" presName="circ1Tx" presStyleLbl="revTx" presStyleIdx="0" presStyleCnt="0">
        <dgm:presLayoutVars>
          <dgm:chMax val="0"/>
          <dgm:chPref val="0"/>
          <dgm:bulletEnabled val="1"/>
        </dgm:presLayoutVars>
      </dgm:prSet>
      <dgm:spPr/>
    </dgm:pt>
    <dgm:pt modelId="{E47193A9-309A-EA46-97CB-FA477042C489}" type="pres">
      <dgm:prSet presAssocID="{C1A3AA69-4086-6648-A869-3C82E302C7F0}" presName="circ2" presStyleLbl="vennNode1" presStyleIdx="1" presStyleCnt="3"/>
      <dgm:spPr/>
    </dgm:pt>
    <dgm:pt modelId="{01C602A1-6DB9-0040-93A5-FD1AC3BF66C5}" type="pres">
      <dgm:prSet presAssocID="{C1A3AA69-4086-6648-A869-3C82E302C7F0}" presName="circ2Tx" presStyleLbl="revTx" presStyleIdx="0" presStyleCnt="0">
        <dgm:presLayoutVars>
          <dgm:chMax val="0"/>
          <dgm:chPref val="0"/>
          <dgm:bulletEnabled val="1"/>
        </dgm:presLayoutVars>
      </dgm:prSet>
      <dgm:spPr/>
    </dgm:pt>
    <dgm:pt modelId="{BE438B29-A4AC-4841-9C5B-616F8B655F0D}" type="pres">
      <dgm:prSet presAssocID="{16F76288-5C06-3F4A-9717-1591E5E0296C}" presName="circ3" presStyleLbl="vennNode1" presStyleIdx="2" presStyleCnt="3"/>
      <dgm:spPr/>
    </dgm:pt>
    <dgm:pt modelId="{C307B0D8-C2F8-F34E-8BDB-C05EA7413BB7}" type="pres">
      <dgm:prSet presAssocID="{16F76288-5C06-3F4A-9717-1591E5E0296C}" presName="circ3Tx" presStyleLbl="revTx" presStyleIdx="0" presStyleCnt="0">
        <dgm:presLayoutVars>
          <dgm:chMax val="0"/>
          <dgm:chPref val="0"/>
          <dgm:bulletEnabled val="1"/>
        </dgm:presLayoutVars>
      </dgm:prSet>
      <dgm:spPr/>
    </dgm:pt>
  </dgm:ptLst>
  <dgm:cxnLst>
    <dgm:cxn modelId="{C0F95B1D-1D17-9C47-8EF4-A872A68A9036}" type="presOf" srcId="{16F76288-5C06-3F4A-9717-1591E5E0296C}" destId="{BE438B29-A4AC-4841-9C5B-616F8B655F0D}" srcOrd="0" destOrd="0" presId="urn:microsoft.com/office/officeart/2005/8/layout/venn1"/>
    <dgm:cxn modelId="{EE05B92F-D883-3648-B07D-6D3424467199}" type="presOf" srcId="{16F76288-5C06-3F4A-9717-1591E5E0296C}" destId="{C307B0D8-C2F8-F34E-8BDB-C05EA7413BB7}" srcOrd="1" destOrd="0" presId="urn:microsoft.com/office/officeart/2005/8/layout/venn1"/>
    <dgm:cxn modelId="{503FD349-72CC-0842-AD24-FE0E781CE52B}" type="presOf" srcId="{C1A3AA69-4086-6648-A869-3C82E302C7F0}" destId="{01C602A1-6DB9-0040-93A5-FD1AC3BF66C5}" srcOrd="1" destOrd="0" presId="urn:microsoft.com/office/officeart/2005/8/layout/venn1"/>
    <dgm:cxn modelId="{3EA3D04B-184A-2748-890C-BD85A6244CF0}" srcId="{DD663ECD-01FA-BB4F-873A-10AEA18B3F66}" destId="{16F76288-5C06-3F4A-9717-1591E5E0296C}" srcOrd="2" destOrd="0" parTransId="{EAD3C95F-086A-AE4C-86A6-15E21BFF6688}" sibTransId="{C788C52A-0B42-7D4A-AAA8-9DF286BD0278}"/>
    <dgm:cxn modelId="{83A19653-02EC-CD42-ACBD-301D55CE754A}" srcId="{DD663ECD-01FA-BB4F-873A-10AEA18B3F66}" destId="{0BA259FA-1688-AF43-9B20-BE0D3CE23A59}" srcOrd="0" destOrd="0" parTransId="{7F72D68C-5409-FB4F-9D8A-59F84699F832}" sibTransId="{ADE93A9A-A676-F843-A2B2-C5006AC398E5}"/>
    <dgm:cxn modelId="{1F0B438A-9B69-6248-9BE2-D2F5A4375FD4}" type="presOf" srcId="{C1A3AA69-4086-6648-A869-3C82E302C7F0}" destId="{E47193A9-309A-EA46-97CB-FA477042C489}" srcOrd="0" destOrd="0" presId="urn:microsoft.com/office/officeart/2005/8/layout/venn1"/>
    <dgm:cxn modelId="{197FAD8C-6BE7-DC4A-82B6-D9CAB571EB15}" srcId="{DD663ECD-01FA-BB4F-873A-10AEA18B3F66}" destId="{C1A3AA69-4086-6648-A869-3C82E302C7F0}" srcOrd="1" destOrd="0" parTransId="{C469DF70-94EA-8C4C-BC8A-B150CF109400}" sibTransId="{1421508F-4555-7A4E-BFD5-A4765F3271F9}"/>
    <dgm:cxn modelId="{72C3C6B0-3B9F-EF4B-B21F-9133D592D2FB}" type="presOf" srcId="{0BA259FA-1688-AF43-9B20-BE0D3CE23A59}" destId="{F74103A1-E6C6-3743-829B-D7017B6CAEA6}" srcOrd="1" destOrd="0" presId="urn:microsoft.com/office/officeart/2005/8/layout/venn1"/>
    <dgm:cxn modelId="{4BE5F1D6-C5DC-E643-9EA2-3D105B2A7C5D}" type="presOf" srcId="{DD663ECD-01FA-BB4F-873A-10AEA18B3F66}" destId="{1E4DC7EE-050E-414E-A867-6324D6B0F074}" srcOrd="0" destOrd="0" presId="urn:microsoft.com/office/officeart/2005/8/layout/venn1"/>
    <dgm:cxn modelId="{9367AAE8-2A07-2F45-A8F1-B5A4201F5945}" type="presOf" srcId="{0BA259FA-1688-AF43-9B20-BE0D3CE23A59}" destId="{D7B5164E-F279-B246-A25B-09F42C11C895}" srcOrd="0" destOrd="0" presId="urn:microsoft.com/office/officeart/2005/8/layout/venn1"/>
    <dgm:cxn modelId="{4C0D64AB-4EC5-D64D-8AC0-860567E25067}" type="presParOf" srcId="{1E4DC7EE-050E-414E-A867-6324D6B0F074}" destId="{D7B5164E-F279-B246-A25B-09F42C11C895}" srcOrd="0" destOrd="0" presId="urn:microsoft.com/office/officeart/2005/8/layout/venn1"/>
    <dgm:cxn modelId="{A86A40F9-8970-524C-B17F-1DCA0995842C}" type="presParOf" srcId="{1E4DC7EE-050E-414E-A867-6324D6B0F074}" destId="{F74103A1-E6C6-3743-829B-D7017B6CAEA6}" srcOrd="1" destOrd="0" presId="urn:microsoft.com/office/officeart/2005/8/layout/venn1"/>
    <dgm:cxn modelId="{32986D62-F639-CB4F-AF6A-77A78D8CA2C1}" type="presParOf" srcId="{1E4DC7EE-050E-414E-A867-6324D6B0F074}" destId="{E47193A9-309A-EA46-97CB-FA477042C489}" srcOrd="2" destOrd="0" presId="urn:microsoft.com/office/officeart/2005/8/layout/venn1"/>
    <dgm:cxn modelId="{797159CB-47C7-B845-A8B3-9B2FEDAE0004}" type="presParOf" srcId="{1E4DC7EE-050E-414E-A867-6324D6B0F074}" destId="{01C602A1-6DB9-0040-93A5-FD1AC3BF66C5}" srcOrd="3" destOrd="0" presId="urn:microsoft.com/office/officeart/2005/8/layout/venn1"/>
    <dgm:cxn modelId="{F4FFB4C2-302C-5943-A8E0-92F20EB2ECC3}" type="presParOf" srcId="{1E4DC7EE-050E-414E-A867-6324D6B0F074}" destId="{BE438B29-A4AC-4841-9C5B-616F8B655F0D}" srcOrd="4" destOrd="0" presId="urn:microsoft.com/office/officeart/2005/8/layout/venn1"/>
    <dgm:cxn modelId="{199C6E02-FCD4-4E4C-8BBA-1ADC1BED0CCD}" type="presParOf" srcId="{1E4DC7EE-050E-414E-A867-6324D6B0F074}" destId="{C307B0D8-C2F8-F34E-8BDB-C05EA7413BB7}"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B5164E-F279-B246-A25B-09F42C11C895}">
      <dsp:nvSpPr>
        <dsp:cNvPr id="0" name=""/>
        <dsp:cNvSpPr/>
      </dsp:nvSpPr>
      <dsp:spPr>
        <a:xfrm>
          <a:off x="567856" y="32467"/>
          <a:ext cx="1408383" cy="1408383"/>
        </a:xfrm>
        <a:prstGeom prst="ellipse">
          <a:avLst/>
        </a:prstGeom>
        <a:solidFill>
          <a:srgbClr val="C0000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Water Quality</a:t>
          </a:r>
        </a:p>
      </dsp:txBody>
      <dsp:txXfrm>
        <a:off x="755641" y="278934"/>
        <a:ext cx="1032814" cy="633772"/>
      </dsp:txXfrm>
    </dsp:sp>
    <dsp:sp modelId="{E47193A9-309A-EA46-97CB-FA477042C489}">
      <dsp:nvSpPr>
        <dsp:cNvPr id="0" name=""/>
        <dsp:cNvSpPr/>
      </dsp:nvSpPr>
      <dsp:spPr>
        <a:xfrm>
          <a:off x="1097146" y="909580"/>
          <a:ext cx="1408383" cy="1408383"/>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Water Quantity</a:t>
          </a:r>
        </a:p>
      </dsp:txBody>
      <dsp:txXfrm>
        <a:off x="1527876" y="1273412"/>
        <a:ext cx="845029" cy="774610"/>
      </dsp:txXfrm>
    </dsp:sp>
    <dsp:sp modelId="{BE438B29-A4AC-4841-9C5B-616F8B655F0D}">
      <dsp:nvSpPr>
        <dsp:cNvPr id="0" name=""/>
        <dsp:cNvSpPr/>
      </dsp:nvSpPr>
      <dsp:spPr>
        <a:xfrm>
          <a:off x="80762" y="909580"/>
          <a:ext cx="1408383" cy="1408383"/>
        </a:xfrm>
        <a:prstGeom prst="ellipse">
          <a:avLst/>
        </a:prstGeom>
        <a:solidFill>
          <a:schemeClr val="accent6">
            <a:alpha val="5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Energy Use</a:t>
          </a:r>
        </a:p>
      </dsp:txBody>
      <dsp:txXfrm>
        <a:off x="213385" y="1273412"/>
        <a:ext cx="845029" cy="77461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815D52-500C-004E-BD42-F69EBC0B5793}" type="datetimeFigureOut">
              <a:rPr lang="en-US" smtClean="0"/>
              <a:t>4/27/22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94B9AC-01E3-3F4C-AEA9-75F1535CB063}" type="slidenum">
              <a:rPr lang="en-US" smtClean="0"/>
              <a:t>‹#›</a:t>
            </a:fld>
            <a:endParaRPr lang="en-US"/>
          </a:p>
        </p:txBody>
      </p:sp>
    </p:spTree>
    <p:extLst>
      <p:ext uri="{BB962C8B-B14F-4D97-AF65-F5344CB8AC3E}">
        <p14:creationId xmlns:p14="http://schemas.microsoft.com/office/powerpoint/2010/main" val="1505002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535DF4-5A59-CF44-B2FA-055C641882B8}" type="slidenum">
              <a:rPr lang="en-US" smtClean="0"/>
              <a:t>26</a:t>
            </a:fld>
            <a:endParaRPr lang="en-US"/>
          </a:p>
        </p:txBody>
      </p:sp>
    </p:spTree>
    <p:extLst>
      <p:ext uri="{BB962C8B-B14F-4D97-AF65-F5344CB8AC3E}">
        <p14:creationId xmlns:p14="http://schemas.microsoft.com/office/powerpoint/2010/main" val="2260437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B07FE-5DC7-CC48-A442-E6777A2749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238937-836D-4E4C-BE50-0B30CA30BE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8FFE2F-64FC-FB41-950C-E020C5F522D5}"/>
              </a:ext>
            </a:extLst>
          </p:cNvPr>
          <p:cNvSpPr>
            <a:spLocks noGrp="1"/>
          </p:cNvSpPr>
          <p:nvPr>
            <p:ph type="dt" sz="half" idx="10"/>
          </p:nvPr>
        </p:nvSpPr>
        <p:spPr/>
        <p:txBody>
          <a:bodyPr/>
          <a:lstStyle/>
          <a:p>
            <a:fld id="{31487D13-CA7F-ED43-A618-24C38EC15193}" type="datetimeFigureOut">
              <a:rPr lang="en-US" smtClean="0"/>
              <a:t>4/26/22</a:t>
            </a:fld>
            <a:endParaRPr lang="en-US"/>
          </a:p>
        </p:txBody>
      </p:sp>
      <p:sp>
        <p:nvSpPr>
          <p:cNvPr id="5" name="Footer Placeholder 4">
            <a:extLst>
              <a:ext uri="{FF2B5EF4-FFF2-40B4-BE49-F238E27FC236}">
                <a16:creationId xmlns:a16="http://schemas.microsoft.com/office/drawing/2014/main" id="{7581A31E-F2DD-6941-911B-B854987C9B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89DA46-2A1E-354E-AAA8-BC5556E4E165}"/>
              </a:ext>
            </a:extLst>
          </p:cNvPr>
          <p:cNvSpPr>
            <a:spLocks noGrp="1"/>
          </p:cNvSpPr>
          <p:nvPr>
            <p:ph type="sldNum" sz="quarter" idx="12"/>
          </p:nvPr>
        </p:nvSpPr>
        <p:spPr/>
        <p:txBody>
          <a:bodyPr/>
          <a:lstStyle/>
          <a:p>
            <a:fld id="{A6917CE6-869B-234C-BEBA-044F12F901AD}" type="slidenum">
              <a:rPr lang="en-US" smtClean="0"/>
              <a:t>‹#›</a:t>
            </a:fld>
            <a:endParaRPr lang="en-US"/>
          </a:p>
        </p:txBody>
      </p:sp>
    </p:spTree>
    <p:extLst>
      <p:ext uri="{BB962C8B-B14F-4D97-AF65-F5344CB8AC3E}">
        <p14:creationId xmlns:p14="http://schemas.microsoft.com/office/powerpoint/2010/main" val="2686645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9A0E5-7FC4-0C4F-9AA1-DA1E1047BE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0D6F17-A4D9-084D-9281-10CB51B50B0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38C415-3D0E-684D-8634-3DE615ABDA3D}"/>
              </a:ext>
            </a:extLst>
          </p:cNvPr>
          <p:cNvSpPr>
            <a:spLocks noGrp="1"/>
          </p:cNvSpPr>
          <p:nvPr>
            <p:ph type="dt" sz="half" idx="10"/>
          </p:nvPr>
        </p:nvSpPr>
        <p:spPr/>
        <p:txBody>
          <a:bodyPr/>
          <a:lstStyle/>
          <a:p>
            <a:fld id="{31487D13-CA7F-ED43-A618-24C38EC15193}" type="datetimeFigureOut">
              <a:rPr lang="en-US" smtClean="0"/>
              <a:t>4/26/22</a:t>
            </a:fld>
            <a:endParaRPr lang="en-US"/>
          </a:p>
        </p:txBody>
      </p:sp>
      <p:sp>
        <p:nvSpPr>
          <p:cNvPr id="5" name="Footer Placeholder 4">
            <a:extLst>
              <a:ext uri="{FF2B5EF4-FFF2-40B4-BE49-F238E27FC236}">
                <a16:creationId xmlns:a16="http://schemas.microsoft.com/office/drawing/2014/main" id="{9A6F9D48-0900-5448-8838-4A733F0291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6972D-EBC5-2244-94B6-A35974D072AE}"/>
              </a:ext>
            </a:extLst>
          </p:cNvPr>
          <p:cNvSpPr>
            <a:spLocks noGrp="1"/>
          </p:cNvSpPr>
          <p:nvPr>
            <p:ph type="sldNum" sz="quarter" idx="12"/>
          </p:nvPr>
        </p:nvSpPr>
        <p:spPr/>
        <p:txBody>
          <a:bodyPr/>
          <a:lstStyle/>
          <a:p>
            <a:fld id="{A6917CE6-869B-234C-BEBA-044F12F901AD}" type="slidenum">
              <a:rPr lang="en-US" smtClean="0"/>
              <a:t>‹#›</a:t>
            </a:fld>
            <a:endParaRPr lang="en-US"/>
          </a:p>
        </p:txBody>
      </p:sp>
    </p:spTree>
    <p:extLst>
      <p:ext uri="{BB962C8B-B14F-4D97-AF65-F5344CB8AC3E}">
        <p14:creationId xmlns:p14="http://schemas.microsoft.com/office/powerpoint/2010/main" val="975695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19D462-2EB8-A847-8F6C-B6116498AF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BF4DC2-BDD4-754E-ACAD-9B1111806FC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E78B2-B8CD-4747-816D-28614EE2405E}"/>
              </a:ext>
            </a:extLst>
          </p:cNvPr>
          <p:cNvSpPr>
            <a:spLocks noGrp="1"/>
          </p:cNvSpPr>
          <p:nvPr>
            <p:ph type="dt" sz="half" idx="10"/>
          </p:nvPr>
        </p:nvSpPr>
        <p:spPr/>
        <p:txBody>
          <a:bodyPr/>
          <a:lstStyle/>
          <a:p>
            <a:fld id="{31487D13-CA7F-ED43-A618-24C38EC15193}" type="datetimeFigureOut">
              <a:rPr lang="en-US" smtClean="0"/>
              <a:t>4/26/22</a:t>
            </a:fld>
            <a:endParaRPr lang="en-US"/>
          </a:p>
        </p:txBody>
      </p:sp>
      <p:sp>
        <p:nvSpPr>
          <p:cNvPr id="5" name="Footer Placeholder 4">
            <a:extLst>
              <a:ext uri="{FF2B5EF4-FFF2-40B4-BE49-F238E27FC236}">
                <a16:creationId xmlns:a16="http://schemas.microsoft.com/office/drawing/2014/main" id="{DBCECCD3-E275-8D47-8C6D-F5474574AB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19EBCF-11B1-424C-A4C3-79336B56F6FE}"/>
              </a:ext>
            </a:extLst>
          </p:cNvPr>
          <p:cNvSpPr>
            <a:spLocks noGrp="1"/>
          </p:cNvSpPr>
          <p:nvPr>
            <p:ph type="sldNum" sz="quarter" idx="12"/>
          </p:nvPr>
        </p:nvSpPr>
        <p:spPr/>
        <p:txBody>
          <a:bodyPr/>
          <a:lstStyle/>
          <a:p>
            <a:fld id="{A6917CE6-869B-234C-BEBA-044F12F901AD}" type="slidenum">
              <a:rPr lang="en-US" smtClean="0"/>
              <a:t>‹#›</a:t>
            </a:fld>
            <a:endParaRPr lang="en-US"/>
          </a:p>
        </p:txBody>
      </p:sp>
    </p:spTree>
    <p:extLst>
      <p:ext uri="{BB962C8B-B14F-4D97-AF65-F5344CB8AC3E}">
        <p14:creationId xmlns:p14="http://schemas.microsoft.com/office/powerpoint/2010/main" val="2979712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BD536-3A7D-894F-AC99-7C2D56E128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5ED207-99E1-544F-8993-84C5BE0D49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3EF0DC-E279-8849-ACD6-78B88FC2CD64}"/>
              </a:ext>
            </a:extLst>
          </p:cNvPr>
          <p:cNvSpPr>
            <a:spLocks noGrp="1"/>
          </p:cNvSpPr>
          <p:nvPr>
            <p:ph type="dt" sz="half" idx="10"/>
          </p:nvPr>
        </p:nvSpPr>
        <p:spPr/>
        <p:txBody>
          <a:bodyPr/>
          <a:lstStyle/>
          <a:p>
            <a:fld id="{0D464960-E0DE-B04F-AA81-0C56D3DB2E6F}" type="datetimeFigureOut">
              <a:rPr lang="en-US" smtClean="0"/>
              <a:t>4/27/22</a:t>
            </a:fld>
            <a:endParaRPr lang="en-US"/>
          </a:p>
        </p:txBody>
      </p:sp>
      <p:sp>
        <p:nvSpPr>
          <p:cNvPr id="5" name="Footer Placeholder 4">
            <a:extLst>
              <a:ext uri="{FF2B5EF4-FFF2-40B4-BE49-F238E27FC236}">
                <a16:creationId xmlns:a16="http://schemas.microsoft.com/office/drawing/2014/main" id="{6D40A020-9FD7-8644-B42B-F87751AF6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3FFD22-9664-1547-885C-9F7F0B8325FA}"/>
              </a:ext>
            </a:extLst>
          </p:cNvPr>
          <p:cNvSpPr>
            <a:spLocks noGrp="1"/>
          </p:cNvSpPr>
          <p:nvPr>
            <p:ph type="sldNum" sz="quarter" idx="12"/>
          </p:nvPr>
        </p:nvSpPr>
        <p:spPr/>
        <p:txBody>
          <a:bodyPr/>
          <a:lstStyle/>
          <a:p>
            <a:fld id="{BCA8F88C-2E03-4D4E-B0BE-F72641733372}" type="slidenum">
              <a:rPr lang="en-US" smtClean="0"/>
              <a:t>‹#›</a:t>
            </a:fld>
            <a:endParaRPr lang="en-US"/>
          </a:p>
        </p:txBody>
      </p:sp>
    </p:spTree>
    <p:extLst>
      <p:ext uri="{BB962C8B-B14F-4D97-AF65-F5344CB8AC3E}">
        <p14:creationId xmlns:p14="http://schemas.microsoft.com/office/powerpoint/2010/main" val="1660260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9F7FD-103D-4849-95C1-5318C675FF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A5DD77-BA94-3A4E-87D9-336974DEF50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97D2C-6DCA-0F4D-8FFE-0B659DDE7925}"/>
              </a:ext>
            </a:extLst>
          </p:cNvPr>
          <p:cNvSpPr>
            <a:spLocks noGrp="1"/>
          </p:cNvSpPr>
          <p:nvPr>
            <p:ph type="dt" sz="half" idx="10"/>
          </p:nvPr>
        </p:nvSpPr>
        <p:spPr/>
        <p:txBody>
          <a:bodyPr/>
          <a:lstStyle/>
          <a:p>
            <a:fld id="{0D464960-E0DE-B04F-AA81-0C56D3DB2E6F}" type="datetimeFigureOut">
              <a:rPr lang="en-US" smtClean="0"/>
              <a:t>4/27/22</a:t>
            </a:fld>
            <a:endParaRPr lang="en-US"/>
          </a:p>
        </p:txBody>
      </p:sp>
      <p:sp>
        <p:nvSpPr>
          <p:cNvPr id="5" name="Footer Placeholder 4">
            <a:extLst>
              <a:ext uri="{FF2B5EF4-FFF2-40B4-BE49-F238E27FC236}">
                <a16:creationId xmlns:a16="http://schemas.microsoft.com/office/drawing/2014/main" id="{594F4CD2-CB33-594F-B382-71A4089FE0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D377CD-E77E-4047-8800-25F3BD8C0C66}"/>
              </a:ext>
            </a:extLst>
          </p:cNvPr>
          <p:cNvSpPr>
            <a:spLocks noGrp="1"/>
          </p:cNvSpPr>
          <p:nvPr>
            <p:ph type="sldNum" sz="quarter" idx="12"/>
          </p:nvPr>
        </p:nvSpPr>
        <p:spPr/>
        <p:txBody>
          <a:bodyPr/>
          <a:lstStyle/>
          <a:p>
            <a:fld id="{BCA8F88C-2E03-4D4E-B0BE-F72641733372}" type="slidenum">
              <a:rPr lang="en-US" smtClean="0"/>
              <a:t>‹#›</a:t>
            </a:fld>
            <a:endParaRPr lang="en-US"/>
          </a:p>
        </p:txBody>
      </p:sp>
    </p:spTree>
    <p:extLst>
      <p:ext uri="{BB962C8B-B14F-4D97-AF65-F5344CB8AC3E}">
        <p14:creationId xmlns:p14="http://schemas.microsoft.com/office/powerpoint/2010/main" val="295594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1AAD3-06A6-FA46-B759-116844E8BC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FEE183-2A8F-6F46-ACBC-F4D67169EF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CAD570-B8F1-DA42-99CF-C5E62B40683C}"/>
              </a:ext>
            </a:extLst>
          </p:cNvPr>
          <p:cNvSpPr>
            <a:spLocks noGrp="1"/>
          </p:cNvSpPr>
          <p:nvPr>
            <p:ph type="dt" sz="half" idx="10"/>
          </p:nvPr>
        </p:nvSpPr>
        <p:spPr/>
        <p:txBody>
          <a:bodyPr/>
          <a:lstStyle/>
          <a:p>
            <a:fld id="{0D464960-E0DE-B04F-AA81-0C56D3DB2E6F}" type="datetimeFigureOut">
              <a:rPr lang="en-US" smtClean="0"/>
              <a:t>4/27/22</a:t>
            </a:fld>
            <a:endParaRPr lang="en-US"/>
          </a:p>
        </p:txBody>
      </p:sp>
      <p:sp>
        <p:nvSpPr>
          <p:cNvPr id="5" name="Footer Placeholder 4">
            <a:extLst>
              <a:ext uri="{FF2B5EF4-FFF2-40B4-BE49-F238E27FC236}">
                <a16:creationId xmlns:a16="http://schemas.microsoft.com/office/drawing/2014/main" id="{1BC2576D-1684-AC40-9F03-E83B85B95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999E9C-F9DB-8A40-8D16-6D28DF1C283F}"/>
              </a:ext>
            </a:extLst>
          </p:cNvPr>
          <p:cNvSpPr>
            <a:spLocks noGrp="1"/>
          </p:cNvSpPr>
          <p:nvPr>
            <p:ph type="sldNum" sz="quarter" idx="12"/>
          </p:nvPr>
        </p:nvSpPr>
        <p:spPr/>
        <p:txBody>
          <a:bodyPr/>
          <a:lstStyle/>
          <a:p>
            <a:fld id="{BCA8F88C-2E03-4D4E-B0BE-F72641733372}" type="slidenum">
              <a:rPr lang="en-US" smtClean="0"/>
              <a:t>‹#›</a:t>
            </a:fld>
            <a:endParaRPr lang="en-US"/>
          </a:p>
        </p:txBody>
      </p:sp>
    </p:spTree>
    <p:extLst>
      <p:ext uri="{BB962C8B-B14F-4D97-AF65-F5344CB8AC3E}">
        <p14:creationId xmlns:p14="http://schemas.microsoft.com/office/powerpoint/2010/main" val="3825437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DCEE2-1CF9-A249-AB20-B29957B515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A33817-CEC1-C54E-BA03-27FE242C701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E40F5-50BB-A34B-BD41-7BB420E5386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A65B2B-2C94-3144-8B2B-152511DF79BD}"/>
              </a:ext>
            </a:extLst>
          </p:cNvPr>
          <p:cNvSpPr>
            <a:spLocks noGrp="1"/>
          </p:cNvSpPr>
          <p:nvPr>
            <p:ph type="dt" sz="half" idx="10"/>
          </p:nvPr>
        </p:nvSpPr>
        <p:spPr/>
        <p:txBody>
          <a:bodyPr/>
          <a:lstStyle/>
          <a:p>
            <a:fld id="{0D464960-E0DE-B04F-AA81-0C56D3DB2E6F}" type="datetimeFigureOut">
              <a:rPr lang="en-US" smtClean="0"/>
              <a:t>4/27/22</a:t>
            </a:fld>
            <a:endParaRPr lang="en-US"/>
          </a:p>
        </p:txBody>
      </p:sp>
      <p:sp>
        <p:nvSpPr>
          <p:cNvPr id="6" name="Footer Placeholder 5">
            <a:extLst>
              <a:ext uri="{FF2B5EF4-FFF2-40B4-BE49-F238E27FC236}">
                <a16:creationId xmlns:a16="http://schemas.microsoft.com/office/drawing/2014/main" id="{6FE77F7F-30CC-BD4C-86ED-10C92B03F5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CAF58F-A571-F349-8414-66291F8E3166}"/>
              </a:ext>
            </a:extLst>
          </p:cNvPr>
          <p:cNvSpPr>
            <a:spLocks noGrp="1"/>
          </p:cNvSpPr>
          <p:nvPr>
            <p:ph type="sldNum" sz="quarter" idx="12"/>
          </p:nvPr>
        </p:nvSpPr>
        <p:spPr/>
        <p:txBody>
          <a:bodyPr/>
          <a:lstStyle/>
          <a:p>
            <a:fld id="{BCA8F88C-2E03-4D4E-B0BE-F72641733372}" type="slidenum">
              <a:rPr lang="en-US" smtClean="0"/>
              <a:t>‹#›</a:t>
            </a:fld>
            <a:endParaRPr lang="en-US"/>
          </a:p>
        </p:txBody>
      </p:sp>
    </p:spTree>
    <p:extLst>
      <p:ext uri="{BB962C8B-B14F-4D97-AF65-F5344CB8AC3E}">
        <p14:creationId xmlns:p14="http://schemas.microsoft.com/office/powerpoint/2010/main" val="2774952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33BFF-93F1-8F40-BFCB-08355027AF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92D528-C12F-FF48-9AAC-C9EC37C217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35B9F84-F1AE-554B-897A-12F7495385F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2A89EE-A951-E142-8546-EA11C0433E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0D65BD5-7736-314F-8713-895C63A454E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153D9B-32F0-0448-ADE7-96EDF9AC0894}"/>
              </a:ext>
            </a:extLst>
          </p:cNvPr>
          <p:cNvSpPr>
            <a:spLocks noGrp="1"/>
          </p:cNvSpPr>
          <p:nvPr>
            <p:ph type="dt" sz="half" idx="10"/>
          </p:nvPr>
        </p:nvSpPr>
        <p:spPr/>
        <p:txBody>
          <a:bodyPr/>
          <a:lstStyle/>
          <a:p>
            <a:fld id="{0D464960-E0DE-B04F-AA81-0C56D3DB2E6F}" type="datetimeFigureOut">
              <a:rPr lang="en-US" smtClean="0"/>
              <a:t>4/27/22</a:t>
            </a:fld>
            <a:endParaRPr lang="en-US"/>
          </a:p>
        </p:txBody>
      </p:sp>
      <p:sp>
        <p:nvSpPr>
          <p:cNvPr id="8" name="Footer Placeholder 7">
            <a:extLst>
              <a:ext uri="{FF2B5EF4-FFF2-40B4-BE49-F238E27FC236}">
                <a16:creationId xmlns:a16="http://schemas.microsoft.com/office/drawing/2014/main" id="{62081BB8-9902-8B4D-B8FA-F703C91104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16771C-F3C5-0C43-80EB-ACA259442F42}"/>
              </a:ext>
            </a:extLst>
          </p:cNvPr>
          <p:cNvSpPr>
            <a:spLocks noGrp="1"/>
          </p:cNvSpPr>
          <p:nvPr>
            <p:ph type="sldNum" sz="quarter" idx="12"/>
          </p:nvPr>
        </p:nvSpPr>
        <p:spPr/>
        <p:txBody>
          <a:bodyPr/>
          <a:lstStyle/>
          <a:p>
            <a:fld id="{BCA8F88C-2E03-4D4E-B0BE-F72641733372}" type="slidenum">
              <a:rPr lang="en-US" smtClean="0"/>
              <a:t>‹#›</a:t>
            </a:fld>
            <a:endParaRPr lang="en-US"/>
          </a:p>
        </p:txBody>
      </p:sp>
    </p:spTree>
    <p:extLst>
      <p:ext uri="{BB962C8B-B14F-4D97-AF65-F5344CB8AC3E}">
        <p14:creationId xmlns:p14="http://schemas.microsoft.com/office/powerpoint/2010/main" val="2917781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4672F-C997-6045-A656-F57ABDA042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F1A588-E602-5141-BDEF-3D6D42FC0794}"/>
              </a:ext>
            </a:extLst>
          </p:cNvPr>
          <p:cNvSpPr>
            <a:spLocks noGrp="1"/>
          </p:cNvSpPr>
          <p:nvPr>
            <p:ph type="dt" sz="half" idx="10"/>
          </p:nvPr>
        </p:nvSpPr>
        <p:spPr/>
        <p:txBody>
          <a:bodyPr/>
          <a:lstStyle/>
          <a:p>
            <a:fld id="{0D464960-E0DE-B04F-AA81-0C56D3DB2E6F}" type="datetimeFigureOut">
              <a:rPr lang="en-US" smtClean="0"/>
              <a:t>4/27/22</a:t>
            </a:fld>
            <a:endParaRPr lang="en-US"/>
          </a:p>
        </p:txBody>
      </p:sp>
      <p:sp>
        <p:nvSpPr>
          <p:cNvPr id="4" name="Footer Placeholder 3">
            <a:extLst>
              <a:ext uri="{FF2B5EF4-FFF2-40B4-BE49-F238E27FC236}">
                <a16:creationId xmlns:a16="http://schemas.microsoft.com/office/drawing/2014/main" id="{D8DCC41A-D4A0-5A4B-867E-F5E938182E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B3B78E-8645-0E4A-9E28-A6936A327E8F}"/>
              </a:ext>
            </a:extLst>
          </p:cNvPr>
          <p:cNvSpPr>
            <a:spLocks noGrp="1"/>
          </p:cNvSpPr>
          <p:nvPr>
            <p:ph type="sldNum" sz="quarter" idx="12"/>
          </p:nvPr>
        </p:nvSpPr>
        <p:spPr/>
        <p:txBody>
          <a:bodyPr/>
          <a:lstStyle/>
          <a:p>
            <a:fld id="{BCA8F88C-2E03-4D4E-B0BE-F72641733372}" type="slidenum">
              <a:rPr lang="en-US" smtClean="0"/>
              <a:t>‹#›</a:t>
            </a:fld>
            <a:endParaRPr lang="en-US"/>
          </a:p>
        </p:txBody>
      </p:sp>
    </p:spTree>
    <p:extLst>
      <p:ext uri="{BB962C8B-B14F-4D97-AF65-F5344CB8AC3E}">
        <p14:creationId xmlns:p14="http://schemas.microsoft.com/office/powerpoint/2010/main" val="396642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C8480A-EBAE-DB43-B6EB-FAF2486C937E}"/>
              </a:ext>
            </a:extLst>
          </p:cNvPr>
          <p:cNvSpPr>
            <a:spLocks noGrp="1"/>
          </p:cNvSpPr>
          <p:nvPr>
            <p:ph type="dt" sz="half" idx="10"/>
          </p:nvPr>
        </p:nvSpPr>
        <p:spPr/>
        <p:txBody>
          <a:bodyPr/>
          <a:lstStyle/>
          <a:p>
            <a:fld id="{0D464960-E0DE-B04F-AA81-0C56D3DB2E6F}" type="datetimeFigureOut">
              <a:rPr lang="en-US" smtClean="0"/>
              <a:t>4/27/22</a:t>
            </a:fld>
            <a:endParaRPr lang="en-US"/>
          </a:p>
        </p:txBody>
      </p:sp>
      <p:sp>
        <p:nvSpPr>
          <p:cNvPr id="3" name="Footer Placeholder 2">
            <a:extLst>
              <a:ext uri="{FF2B5EF4-FFF2-40B4-BE49-F238E27FC236}">
                <a16:creationId xmlns:a16="http://schemas.microsoft.com/office/drawing/2014/main" id="{9CE06DD2-ECCA-D14A-B2AF-719566E0BB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AE86FF-411A-D545-8D2A-88C31AC2394B}"/>
              </a:ext>
            </a:extLst>
          </p:cNvPr>
          <p:cNvSpPr>
            <a:spLocks noGrp="1"/>
          </p:cNvSpPr>
          <p:nvPr>
            <p:ph type="sldNum" sz="quarter" idx="12"/>
          </p:nvPr>
        </p:nvSpPr>
        <p:spPr/>
        <p:txBody>
          <a:bodyPr/>
          <a:lstStyle/>
          <a:p>
            <a:fld id="{BCA8F88C-2E03-4D4E-B0BE-F72641733372}" type="slidenum">
              <a:rPr lang="en-US" smtClean="0"/>
              <a:t>‹#›</a:t>
            </a:fld>
            <a:endParaRPr lang="en-US"/>
          </a:p>
        </p:txBody>
      </p:sp>
    </p:spTree>
    <p:extLst>
      <p:ext uri="{BB962C8B-B14F-4D97-AF65-F5344CB8AC3E}">
        <p14:creationId xmlns:p14="http://schemas.microsoft.com/office/powerpoint/2010/main" val="134587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FC4E-FCEE-CA46-998A-667922E51A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FB9AB1-DAC3-0040-803F-0684AE8B6E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95BEDF-ABF5-2B45-81DA-E87B1DFB79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48E6775-A58F-554A-9254-9C1A88D27152}"/>
              </a:ext>
            </a:extLst>
          </p:cNvPr>
          <p:cNvSpPr>
            <a:spLocks noGrp="1"/>
          </p:cNvSpPr>
          <p:nvPr>
            <p:ph type="dt" sz="half" idx="10"/>
          </p:nvPr>
        </p:nvSpPr>
        <p:spPr/>
        <p:txBody>
          <a:bodyPr/>
          <a:lstStyle/>
          <a:p>
            <a:fld id="{0D464960-E0DE-B04F-AA81-0C56D3DB2E6F}" type="datetimeFigureOut">
              <a:rPr lang="en-US" smtClean="0"/>
              <a:t>4/27/22</a:t>
            </a:fld>
            <a:endParaRPr lang="en-US"/>
          </a:p>
        </p:txBody>
      </p:sp>
      <p:sp>
        <p:nvSpPr>
          <p:cNvPr id="6" name="Footer Placeholder 5">
            <a:extLst>
              <a:ext uri="{FF2B5EF4-FFF2-40B4-BE49-F238E27FC236}">
                <a16:creationId xmlns:a16="http://schemas.microsoft.com/office/drawing/2014/main" id="{99E74276-E2EC-5247-859B-64A686A094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A6E9EB-7AB6-944C-826D-C3608F781D51}"/>
              </a:ext>
            </a:extLst>
          </p:cNvPr>
          <p:cNvSpPr>
            <a:spLocks noGrp="1"/>
          </p:cNvSpPr>
          <p:nvPr>
            <p:ph type="sldNum" sz="quarter" idx="12"/>
          </p:nvPr>
        </p:nvSpPr>
        <p:spPr/>
        <p:txBody>
          <a:bodyPr/>
          <a:lstStyle/>
          <a:p>
            <a:fld id="{BCA8F88C-2E03-4D4E-B0BE-F72641733372}" type="slidenum">
              <a:rPr lang="en-US" smtClean="0"/>
              <a:t>‹#›</a:t>
            </a:fld>
            <a:endParaRPr lang="en-US"/>
          </a:p>
        </p:txBody>
      </p:sp>
    </p:spTree>
    <p:extLst>
      <p:ext uri="{BB962C8B-B14F-4D97-AF65-F5344CB8AC3E}">
        <p14:creationId xmlns:p14="http://schemas.microsoft.com/office/powerpoint/2010/main" val="2314234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D9032-5362-F648-B143-B92B6DBDD4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68AE8B-2893-5543-B963-378273B6643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E7D08D-A6DF-F64F-B487-B8F18E5A5FC5}"/>
              </a:ext>
            </a:extLst>
          </p:cNvPr>
          <p:cNvSpPr>
            <a:spLocks noGrp="1"/>
          </p:cNvSpPr>
          <p:nvPr>
            <p:ph type="dt" sz="half" idx="10"/>
          </p:nvPr>
        </p:nvSpPr>
        <p:spPr/>
        <p:txBody>
          <a:bodyPr/>
          <a:lstStyle/>
          <a:p>
            <a:fld id="{31487D13-CA7F-ED43-A618-24C38EC15193}" type="datetimeFigureOut">
              <a:rPr lang="en-US" smtClean="0"/>
              <a:t>4/26/22</a:t>
            </a:fld>
            <a:endParaRPr lang="en-US"/>
          </a:p>
        </p:txBody>
      </p:sp>
      <p:sp>
        <p:nvSpPr>
          <p:cNvPr id="5" name="Footer Placeholder 4">
            <a:extLst>
              <a:ext uri="{FF2B5EF4-FFF2-40B4-BE49-F238E27FC236}">
                <a16:creationId xmlns:a16="http://schemas.microsoft.com/office/drawing/2014/main" id="{A183BACD-DE98-0445-A3CB-4318641910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B72802-3E36-4441-BDF1-22016138D010}"/>
              </a:ext>
            </a:extLst>
          </p:cNvPr>
          <p:cNvSpPr>
            <a:spLocks noGrp="1"/>
          </p:cNvSpPr>
          <p:nvPr>
            <p:ph type="sldNum" sz="quarter" idx="12"/>
          </p:nvPr>
        </p:nvSpPr>
        <p:spPr/>
        <p:txBody>
          <a:bodyPr/>
          <a:lstStyle/>
          <a:p>
            <a:fld id="{A6917CE6-869B-234C-BEBA-044F12F901AD}" type="slidenum">
              <a:rPr lang="en-US" smtClean="0"/>
              <a:t>‹#›</a:t>
            </a:fld>
            <a:endParaRPr lang="en-US"/>
          </a:p>
        </p:txBody>
      </p:sp>
    </p:spTree>
    <p:extLst>
      <p:ext uri="{BB962C8B-B14F-4D97-AF65-F5344CB8AC3E}">
        <p14:creationId xmlns:p14="http://schemas.microsoft.com/office/powerpoint/2010/main" val="3923215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DF509-D6FF-7444-94C0-05CAB5D8C7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462B7D-DD73-DF40-A7EE-F387688F37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21242B-C86A-0C49-8F41-0F7EB89A71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F873B9-66FD-CC47-8278-6C9103CF89AF}"/>
              </a:ext>
            </a:extLst>
          </p:cNvPr>
          <p:cNvSpPr>
            <a:spLocks noGrp="1"/>
          </p:cNvSpPr>
          <p:nvPr>
            <p:ph type="dt" sz="half" idx="10"/>
          </p:nvPr>
        </p:nvSpPr>
        <p:spPr/>
        <p:txBody>
          <a:bodyPr/>
          <a:lstStyle/>
          <a:p>
            <a:fld id="{0D464960-E0DE-B04F-AA81-0C56D3DB2E6F}" type="datetimeFigureOut">
              <a:rPr lang="en-US" smtClean="0"/>
              <a:t>4/27/22</a:t>
            </a:fld>
            <a:endParaRPr lang="en-US"/>
          </a:p>
        </p:txBody>
      </p:sp>
      <p:sp>
        <p:nvSpPr>
          <p:cNvPr id="6" name="Footer Placeholder 5">
            <a:extLst>
              <a:ext uri="{FF2B5EF4-FFF2-40B4-BE49-F238E27FC236}">
                <a16:creationId xmlns:a16="http://schemas.microsoft.com/office/drawing/2014/main" id="{42EB46EC-EF53-0545-9398-5A597F0CB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EA5B31-CB46-AC41-87B2-C75EE7582CA9}"/>
              </a:ext>
            </a:extLst>
          </p:cNvPr>
          <p:cNvSpPr>
            <a:spLocks noGrp="1"/>
          </p:cNvSpPr>
          <p:nvPr>
            <p:ph type="sldNum" sz="quarter" idx="12"/>
          </p:nvPr>
        </p:nvSpPr>
        <p:spPr/>
        <p:txBody>
          <a:bodyPr/>
          <a:lstStyle/>
          <a:p>
            <a:fld id="{BCA8F88C-2E03-4D4E-B0BE-F72641733372}" type="slidenum">
              <a:rPr lang="en-US" smtClean="0"/>
              <a:t>‹#›</a:t>
            </a:fld>
            <a:endParaRPr lang="en-US"/>
          </a:p>
        </p:txBody>
      </p:sp>
    </p:spTree>
    <p:extLst>
      <p:ext uri="{BB962C8B-B14F-4D97-AF65-F5344CB8AC3E}">
        <p14:creationId xmlns:p14="http://schemas.microsoft.com/office/powerpoint/2010/main" val="42916251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1354-670C-814C-AAE1-39E5620222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68F324-88D1-F74D-AE12-C15FE4D6B96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498003-11EC-B042-B2C6-0CE4A4394674}"/>
              </a:ext>
            </a:extLst>
          </p:cNvPr>
          <p:cNvSpPr>
            <a:spLocks noGrp="1"/>
          </p:cNvSpPr>
          <p:nvPr>
            <p:ph type="dt" sz="half" idx="10"/>
          </p:nvPr>
        </p:nvSpPr>
        <p:spPr/>
        <p:txBody>
          <a:bodyPr/>
          <a:lstStyle/>
          <a:p>
            <a:fld id="{0D464960-E0DE-B04F-AA81-0C56D3DB2E6F}" type="datetimeFigureOut">
              <a:rPr lang="en-US" smtClean="0"/>
              <a:t>4/27/22</a:t>
            </a:fld>
            <a:endParaRPr lang="en-US"/>
          </a:p>
        </p:txBody>
      </p:sp>
      <p:sp>
        <p:nvSpPr>
          <p:cNvPr id="5" name="Footer Placeholder 4">
            <a:extLst>
              <a:ext uri="{FF2B5EF4-FFF2-40B4-BE49-F238E27FC236}">
                <a16:creationId xmlns:a16="http://schemas.microsoft.com/office/drawing/2014/main" id="{6AAD22BB-141E-944C-9467-E684DBEE5F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1A588-AC3C-9E4E-A18D-A34380317A01}"/>
              </a:ext>
            </a:extLst>
          </p:cNvPr>
          <p:cNvSpPr>
            <a:spLocks noGrp="1"/>
          </p:cNvSpPr>
          <p:nvPr>
            <p:ph type="sldNum" sz="quarter" idx="12"/>
          </p:nvPr>
        </p:nvSpPr>
        <p:spPr/>
        <p:txBody>
          <a:bodyPr/>
          <a:lstStyle/>
          <a:p>
            <a:fld id="{BCA8F88C-2E03-4D4E-B0BE-F72641733372}" type="slidenum">
              <a:rPr lang="en-US" smtClean="0"/>
              <a:t>‹#›</a:t>
            </a:fld>
            <a:endParaRPr lang="en-US"/>
          </a:p>
        </p:txBody>
      </p:sp>
    </p:spTree>
    <p:extLst>
      <p:ext uri="{BB962C8B-B14F-4D97-AF65-F5344CB8AC3E}">
        <p14:creationId xmlns:p14="http://schemas.microsoft.com/office/powerpoint/2010/main" val="945203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722CC9-9E99-F741-AAEC-4EAC98F681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CA5A4D-F887-8F43-AD22-29C1A0893C1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82043-A695-3744-A42B-C7F99AF7FF75}"/>
              </a:ext>
            </a:extLst>
          </p:cNvPr>
          <p:cNvSpPr>
            <a:spLocks noGrp="1"/>
          </p:cNvSpPr>
          <p:nvPr>
            <p:ph type="dt" sz="half" idx="10"/>
          </p:nvPr>
        </p:nvSpPr>
        <p:spPr/>
        <p:txBody>
          <a:bodyPr/>
          <a:lstStyle/>
          <a:p>
            <a:fld id="{0D464960-E0DE-B04F-AA81-0C56D3DB2E6F}" type="datetimeFigureOut">
              <a:rPr lang="en-US" smtClean="0"/>
              <a:t>4/27/22</a:t>
            </a:fld>
            <a:endParaRPr lang="en-US"/>
          </a:p>
        </p:txBody>
      </p:sp>
      <p:sp>
        <p:nvSpPr>
          <p:cNvPr id="5" name="Footer Placeholder 4">
            <a:extLst>
              <a:ext uri="{FF2B5EF4-FFF2-40B4-BE49-F238E27FC236}">
                <a16:creationId xmlns:a16="http://schemas.microsoft.com/office/drawing/2014/main" id="{C28E1E95-91F8-6D4D-BC88-DBDF878B78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0B1E5C-BB1A-924A-B611-4EED539EC1CF}"/>
              </a:ext>
            </a:extLst>
          </p:cNvPr>
          <p:cNvSpPr>
            <a:spLocks noGrp="1"/>
          </p:cNvSpPr>
          <p:nvPr>
            <p:ph type="sldNum" sz="quarter" idx="12"/>
          </p:nvPr>
        </p:nvSpPr>
        <p:spPr/>
        <p:txBody>
          <a:bodyPr/>
          <a:lstStyle/>
          <a:p>
            <a:fld id="{BCA8F88C-2E03-4D4E-B0BE-F72641733372}" type="slidenum">
              <a:rPr lang="en-US" smtClean="0"/>
              <a:t>‹#›</a:t>
            </a:fld>
            <a:endParaRPr lang="en-US"/>
          </a:p>
        </p:txBody>
      </p:sp>
    </p:spTree>
    <p:extLst>
      <p:ext uri="{BB962C8B-B14F-4D97-AF65-F5344CB8AC3E}">
        <p14:creationId xmlns:p14="http://schemas.microsoft.com/office/powerpoint/2010/main" val="27577243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6E2A6-ADBF-C79B-AE7C-A5E87672EF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760F8C-D3D1-2AA7-29CA-9C8A34F23F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8E8B9A-2AAF-24B2-5121-AC2CB5CD72C9}"/>
              </a:ext>
            </a:extLst>
          </p:cNvPr>
          <p:cNvSpPr>
            <a:spLocks noGrp="1"/>
          </p:cNvSpPr>
          <p:nvPr>
            <p:ph type="dt" sz="half" idx="10"/>
          </p:nvPr>
        </p:nvSpPr>
        <p:spPr/>
        <p:txBody>
          <a:bodyPr/>
          <a:lstStyle/>
          <a:p>
            <a:fld id="{EE5247A8-890E-FB45-A040-E135546C34BC}" type="datetimeFigureOut">
              <a:rPr lang="en-US" smtClean="0"/>
              <a:t>4/27/22</a:t>
            </a:fld>
            <a:endParaRPr lang="en-US"/>
          </a:p>
        </p:txBody>
      </p:sp>
      <p:sp>
        <p:nvSpPr>
          <p:cNvPr id="5" name="Footer Placeholder 4">
            <a:extLst>
              <a:ext uri="{FF2B5EF4-FFF2-40B4-BE49-F238E27FC236}">
                <a16:creationId xmlns:a16="http://schemas.microsoft.com/office/drawing/2014/main" id="{80CBD655-6607-4E73-6095-35608AB53F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459B3D-F876-A591-5E93-0F1F097DC346}"/>
              </a:ext>
            </a:extLst>
          </p:cNvPr>
          <p:cNvSpPr>
            <a:spLocks noGrp="1"/>
          </p:cNvSpPr>
          <p:nvPr>
            <p:ph type="sldNum" sz="quarter" idx="12"/>
          </p:nvPr>
        </p:nvSpPr>
        <p:spPr/>
        <p:txBody>
          <a:bodyPr/>
          <a:lstStyle/>
          <a:p>
            <a:fld id="{9F802C8F-BBFD-154A-BDBE-AF806FC72EF1}" type="slidenum">
              <a:rPr lang="en-US" smtClean="0"/>
              <a:t>‹#›</a:t>
            </a:fld>
            <a:endParaRPr lang="en-US"/>
          </a:p>
        </p:txBody>
      </p:sp>
    </p:spTree>
    <p:extLst>
      <p:ext uri="{BB962C8B-B14F-4D97-AF65-F5344CB8AC3E}">
        <p14:creationId xmlns:p14="http://schemas.microsoft.com/office/powerpoint/2010/main" val="27355698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0B1CE-661E-D5F5-7CE6-25185771DE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352BE2-9210-7890-8B8B-D47A6D8715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D7C505-4628-46F8-6F0F-3D34490CE84B}"/>
              </a:ext>
            </a:extLst>
          </p:cNvPr>
          <p:cNvSpPr>
            <a:spLocks noGrp="1"/>
          </p:cNvSpPr>
          <p:nvPr>
            <p:ph type="dt" sz="half" idx="10"/>
          </p:nvPr>
        </p:nvSpPr>
        <p:spPr/>
        <p:txBody>
          <a:bodyPr/>
          <a:lstStyle/>
          <a:p>
            <a:fld id="{EE5247A8-890E-FB45-A040-E135546C34BC}" type="datetimeFigureOut">
              <a:rPr lang="en-US" smtClean="0"/>
              <a:t>4/27/22</a:t>
            </a:fld>
            <a:endParaRPr lang="en-US"/>
          </a:p>
        </p:txBody>
      </p:sp>
      <p:sp>
        <p:nvSpPr>
          <p:cNvPr id="5" name="Footer Placeholder 4">
            <a:extLst>
              <a:ext uri="{FF2B5EF4-FFF2-40B4-BE49-F238E27FC236}">
                <a16:creationId xmlns:a16="http://schemas.microsoft.com/office/drawing/2014/main" id="{7A464A73-A591-FC66-2C26-90135591A2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086B47-EC2F-F206-C3DB-3B349849E730}"/>
              </a:ext>
            </a:extLst>
          </p:cNvPr>
          <p:cNvSpPr>
            <a:spLocks noGrp="1"/>
          </p:cNvSpPr>
          <p:nvPr>
            <p:ph type="sldNum" sz="quarter" idx="12"/>
          </p:nvPr>
        </p:nvSpPr>
        <p:spPr/>
        <p:txBody>
          <a:bodyPr/>
          <a:lstStyle/>
          <a:p>
            <a:fld id="{9F802C8F-BBFD-154A-BDBE-AF806FC72EF1}" type="slidenum">
              <a:rPr lang="en-US" smtClean="0"/>
              <a:t>‹#›</a:t>
            </a:fld>
            <a:endParaRPr lang="en-US"/>
          </a:p>
        </p:txBody>
      </p:sp>
    </p:spTree>
    <p:extLst>
      <p:ext uri="{BB962C8B-B14F-4D97-AF65-F5344CB8AC3E}">
        <p14:creationId xmlns:p14="http://schemas.microsoft.com/office/powerpoint/2010/main" val="2424590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8364C-E088-7F0E-7E7E-F3DDD9F2C6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95D116-A6B3-F5C1-6CD9-30CF9D18A6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3DCB00-20EB-3648-7C71-3611F4F2D272}"/>
              </a:ext>
            </a:extLst>
          </p:cNvPr>
          <p:cNvSpPr>
            <a:spLocks noGrp="1"/>
          </p:cNvSpPr>
          <p:nvPr>
            <p:ph type="dt" sz="half" idx="10"/>
          </p:nvPr>
        </p:nvSpPr>
        <p:spPr/>
        <p:txBody>
          <a:bodyPr/>
          <a:lstStyle/>
          <a:p>
            <a:fld id="{EE5247A8-890E-FB45-A040-E135546C34BC}" type="datetimeFigureOut">
              <a:rPr lang="en-US" smtClean="0"/>
              <a:t>4/27/22</a:t>
            </a:fld>
            <a:endParaRPr lang="en-US"/>
          </a:p>
        </p:txBody>
      </p:sp>
      <p:sp>
        <p:nvSpPr>
          <p:cNvPr id="5" name="Footer Placeholder 4">
            <a:extLst>
              <a:ext uri="{FF2B5EF4-FFF2-40B4-BE49-F238E27FC236}">
                <a16:creationId xmlns:a16="http://schemas.microsoft.com/office/drawing/2014/main" id="{0B4C1173-8248-D7BB-093C-868FF26F79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3D96AA-F609-3883-1BFE-E252C71AFF22}"/>
              </a:ext>
            </a:extLst>
          </p:cNvPr>
          <p:cNvSpPr>
            <a:spLocks noGrp="1"/>
          </p:cNvSpPr>
          <p:nvPr>
            <p:ph type="sldNum" sz="quarter" idx="12"/>
          </p:nvPr>
        </p:nvSpPr>
        <p:spPr/>
        <p:txBody>
          <a:bodyPr/>
          <a:lstStyle/>
          <a:p>
            <a:fld id="{9F802C8F-BBFD-154A-BDBE-AF806FC72EF1}" type="slidenum">
              <a:rPr lang="en-US" smtClean="0"/>
              <a:t>‹#›</a:t>
            </a:fld>
            <a:endParaRPr lang="en-US"/>
          </a:p>
        </p:txBody>
      </p:sp>
    </p:spTree>
    <p:extLst>
      <p:ext uri="{BB962C8B-B14F-4D97-AF65-F5344CB8AC3E}">
        <p14:creationId xmlns:p14="http://schemas.microsoft.com/office/powerpoint/2010/main" val="632604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E8965-110D-9FEB-07B9-2F587F9935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72F51D-E2F1-E73B-7A63-6D2D8D3DB0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39DC7D-79D1-34BA-452D-11215DCC95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60FD45-F04F-B72E-9DE6-8DD9F5851BE9}"/>
              </a:ext>
            </a:extLst>
          </p:cNvPr>
          <p:cNvSpPr>
            <a:spLocks noGrp="1"/>
          </p:cNvSpPr>
          <p:nvPr>
            <p:ph type="dt" sz="half" idx="10"/>
          </p:nvPr>
        </p:nvSpPr>
        <p:spPr/>
        <p:txBody>
          <a:bodyPr/>
          <a:lstStyle/>
          <a:p>
            <a:fld id="{EE5247A8-890E-FB45-A040-E135546C34BC}" type="datetimeFigureOut">
              <a:rPr lang="en-US" smtClean="0"/>
              <a:t>4/27/22</a:t>
            </a:fld>
            <a:endParaRPr lang="en-US"/>
          </a:p>
        </p:txBody>
      </p:sp>
      <p:sp>
        <p:nvSpPr>
          <p:cNvPr id="6" name="Footer Placeholder 5">
            <a:extLst>
              <a:ext uri="{FF2B5EF4-FFF2-40B4-BE49-F238E27FC236}">
                <a16:creationId xmlns:a16="http://schemas.microsoft.com/office/drawing/2014/main" id="{A2DDD9D6-D3B6-C1EF-A6A9-B978CD7334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FF198A-8D22-14E8-6AE8-5EC50E5B33C5}"/>
              </a:ext>
            </a:extLst>
          </p:cNvPr>
          <p:cNvSpPr>
            <a:spLocks noGrp="1"/>
          </p:cNvSpPr>
          <p:nvPr>
            <p:ph type="sldNum" sz="quarter" idx="12"/>
          </p:nvPr>
        </p:nvSpPr>
        <p:spPr/>
        <p:txBody>
          <a:bodyPr/>
          <a:lstStyle/>
          <a:p>
            <a:fld id="{9F802C8F-BBFD-154A-BDBE-AF806FC72EF1}" type="slidenum">
              <a:rPr lang="en-US" smtClean="0"/>
              <a:t>‹#›</a:t>
            </a:fld>
            <a:endParaRPr lang="en-US"/>
          </a:p>
        </p:txBody>
      </p:sp>
    </p:spTree>
    <p:extLst>
      <p:ext uri="{BB962C8B-B14F-4D97-AF65-F5344CB8AC3E}">
        <p14:creationId xmlns:p14="http://schemas.microsoft.com/office/powerpoint/2010/main" val="26466167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17C82-4FEA-6A9F-4C52-AB05E06E8C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5852E6-1AB4-CFF8-227E-1BB3FDB862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FC0D68-9486-1E10-0EA4-D413F9F4A5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7E5244-3FE7-AA78-6634-82320CE95C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A6F916-AE7F-F41E-5673-0F2ABAE557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15373B-8544-6DE8-246C-812F2628E23E}"/>
              </a:ext>
            </a:extLst>
          </p:cNvPr>
          <p:cNvSpPr>
            <a:spLocks noGrp="1"/>
          </p:cNvSpPr>
          <p:nvPr>
            <p:ph type="dt" sz="half" idx="10"/>
          </p:nvPr>
        </p:nvSpPr>
        <p:spPr/>
        <p:txBody>
          <a:bodyPr/>
          <a:lstStyle/>
          <a:p>
            <a:fld id="{EE5247A8-890E-FB45-A040-E135546C34BC}" type="datetimeFigureOut">
              <a:rPr lang="en-US" smtClean="0"/>
              <a:t>4/27/22</a:t>
            </a:fld>
            <a:endParaRPr lang="en-US"/>
          </a:p>
        </p:txBody>
      </p:sp>
      <p:sp>
        <p:nvSpPr>
          <p:cNvPr id="8" name="Footer Placeholder 7">
            <a:extLst>
              <a:ext uri="{FF2B5EF4-FFF2-40B4-BE49-F238E27FC236}">
                <a16:creationId xmlns:a16="http://schemas.microsoft.com/office/drawing/2014/main" id="{CD6631EF-7581-31A4-4F09-322E6A9F0A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FC68B2-12FD-0076-9915-C35EDE522DA7}"/>
              </a:ext>
            </a:extLst>
          </p:cNvPr>
          <p:cNvSpPr>
            <a:spLocks noGrp="1"/>
          </p:cNvSpPr>
          <p:nvPr>
            <p:ph type="sldNum" sz="quarter" idx="12"/>
          </p:nvPr>
        </p:nvSpPr>
        <p:spPr/>
        <p:txBody>
          <a:bodyPr/>
          <a:lstStyle/>
          <a:p>
            <a:fld id="{9F802C8F-BBFD-154A-BDBE-AF806FC72EF1}" type="slidenum">
              <a:rPr lang="en-US" smtClean="0"/>
              <a:t>‹#›</a:t>
            </a:fld>
            <a:endParaRPr lang="en-US"/>
          </a:p>
        </p:txBody>
      </p:sp>
    </p:spTree>
    <p:extLst>
      <p:ext uri="{BB962C8B-B14F-4D97-AF65-F5344CB8AC3E}">
        <p14:creationId xmlns:p14="http://schemas.microsoft.com/office/powerpoint/2010/main" val="37617841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5642D-4769-75CC-540A-9C47D7A4F9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08B025-0FF3-D449-D65B-33F2B23DB6D5}"/>
              </a:ext>
            </a:extLst>
          </p:cNvPr>
          <p:cNvSpPr>
            <a:spLocks noGrp="1"/>
          </p:cNvSpPr>
          <p:nvPr>
            <p:ph type="dt" sz="half" idx="10"/>
          </p:nvPr>
        </p:nvSpPr>
        <p:spPr/>
        <p:txBody>
          <a:bodyPr/>
          <a:lstStyle/>
          <a:p>
            <a:fld id="{EE5247A8-890E-FB45-A040-E135546C34BC}" type="datetimeFigureOut">
              <a:rPr lang="en-US" smtClean="0"/>
              <a:t>4/27/22</a:t>
            </a:fld>
            <a:endParaRPr lang="en-US"/>
          </a:p>
        </p:txBody>
      </p:sp>
      <p:sp>
        <p:nvSpPr>
          <p:cNvPr id="4" name="Footer Placeholder 3">
            <a:extLst>
              <a:ext uri="{FF2B5EF4-FFF2-40B4-BE49-F238E27FC236}">
                <a16:creationId xmlns:a16="http://schemas.microsoft.com/office/drawing/2014/main" id="{5FCB4694-42A3-7538-6B3B-90F1C0BC4E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7F7510-2B48-C5F5-5723-F0D62D119FC8}"/>
              </a:ext>
            </a:extLst>
          </p:cNvPr>
          <p:cNvSpPr>
            <a:spLocks noGrp="1"/>
          </p:cNvSpPr>
          <p:nvPr>
            <p:ph type="sldNum" sz="quarter" idx="12"/>
          </p:nvPr>
        </p:nvSpPr>
        <p:spPr/>
        <p:txBody>
          <a:bodyPr/>
          <a:lstStyle/>
          <a:p>
            <a:fld id="{9F802C8F-BBFD-154A-BDBE-AF806FC72EF1}" type="slidenum">
              <a:rPr lang="en-US" smtClean="0"/>
              <a:t>‹#›</a:t>
            </a:fld>
            <a:endParaRPr lang="en-US"/>
          </a:p>
        </p:txBody>
      </p:sp>
    </p:spTree>
    <p:extLst>
      <p:ext uri="{BB962C8B-B14F-4D97-AF65-F5344CB8AC3E}">
        <p14:creationId xmlns:p14="http://schemas.microsoft.com/office/powerpoint/2010/main" val="7338560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334415-7626-E334-605A-3056CC526B3E}"/>
              </a:ext>
            </a:extLst>
          </p:cNvPr>
          <p:cNvSpPr>
            <a:spLocks noGrp="1"/>
          </p:cNvSpPr>
          <p:nvPr>
            <p:ph type="dt" sz="half" idx="10"/>
          </p:nvPr>
        </p:nvSpPr>
        <p:spPr/>
        <p:txBody>
          <a:bodyPr/>
          <a:lstStyle/>
          <a:p>
            <a:fld id="{EE5247A8-890E-FB45-A040-E135546C34BC}" type="datetimeFigureOut">
              <a:rPr lang="en-US" smtClean="0"/>
              <a:t>4/27/22</a:t>
            </a:fld>
            <a:endParaRPr lang="en-US"/>
          </a:p>
        </p:txBody>
      </p:sp>
      <p:sp>
        <p:nvSpPr>
          <p:cNvPr id="3" name="Footer Placeholder 2">
            <a:extLst>
              <a:ext uri="{FF2B5EF4-FFF2-40B4-BE49-F238E27FC236}">
                <a16:creationId xmlns:a16="http://schemas.microsoft.com/office/drawing/2014/main" id="{FA5268AB-EC79-8B19-4D9F-E88C57CDC4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9EB752-345C-29FA-F04D-AC0EF6494BDD}"/>
              </a:ext>
            </a:extLst>
          </p:cNvPr>
          <p:cNvSpPr>
            <a:spLocks noGrp="1"/>
          </p:cNvSpPr>
          <p:nvPr>
            <p:ph type="sldNum" sz="quarter" idx="12"/>
          </p:nvPr>
        </p:nvSpPr>
        <p:spPr/>
        <p:txBody>
          <a:bodyPr/>
          <a:lstStyle/>
          <a:p>
            <a:fld id="{9F802C8F-BBFD-154A-BDBE-AF806FC72EF1}" type="slidenum">
              <a:rPr lang="en-US" smtClean="0"/>
              <a:t>‹#›</a:t>
            </a:fld>
            <a:endParaRPr lang="en-US"/>
          </a:p>
        </p:txBody>
      </p:sp>
    </p:spTree>
    <p:extLst>
      <p:ext uri="{BB962C8B-B14F-4D97-AF65-F5344CB8AC3E}">
        <p14:creationId xmlns:p14="http://schemas.microsoft.com/office/powerpoint/2010/main" val="834506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C3238-AC64-034D-99A3-7AD8F4801F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2AAE5B-F9D6-AA4A-8A49-E27482A407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3ED0BE6-A32E-CD49-8DE6-5846C1FEE13E}"/>
              </a:ext>
            </a:extLst>
          </p:cNvPr>
          <p:cNvSpPr>
            <a:spLocks noGrp="1"/>
          </p:cNvSpPr>
          <p:nvPr>
            <p:ph type="dt" sz="half" idx="10"/>
          </p:nvPr>
        </p:nvSpPr>
        <p:spPr/>
        <p:txBody>
          <a:bodyPr/>
          <a:lstStyle/>
          <a:p>
            <a:fld id="{31487D13-CA7F-ED43-A618-24C38EC15193}" type="datetimeFigureOut">
              <a:rPr lang="en-US" smtClean="0"/>
              <a:t>4/26/22</a:t>
            </a:fld>
            <a:endParaRPr lang="en-US"/>
          </a:p>
        </p:txBody>
      </p:sp>
      <p:sp>
        <p:nvSpPr>
          <p:cNvPr id="5" name="Footer Placeholder 4">
            <a:extLst>
              <a:ext uri="{FF2B5EF4-FFF2-40B4-BE49-F238E27FC236}">
                <a16:creationId xmlns:a16="http://schemas.microsoft.com/office/drawing/2014/main" id="{FD777D86-556D-A14F-8ED0-166149DA6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EF4BB-97D2-2744-B599-A2F74C7842C9}"/>
              </a:ext>
            </a:extLst>
          </p:cNvPr>
          <p:cNvSpPr>
            <a:spLocks noGrp="1"/>
          </p:cNvSpPr>
          <p:nvPr>
            <p:ph type="sldNum" sz="quarter" idx="12"/>
          </p:nvPr>
        </p:nvSpPr>
        <p:spPr/>
        <p:txBody>
          <a:bodyPr/>
          <a:lstStyle/>
          <a:p>
            <a:fld id="{A6917CE6-869B-234C-BEBA-044F12F901AD}" type="slidenum">
              <a:rPr lang="en-US" smtClean="0"/>
              <a:t>‹#›</a:t>
            </a:fld>
            <a:endParaRPr lang="en-US"/>
          </a:p>
        </p:txBody>
      </p:sp>
    </p:spTree>
    <p:extLst>
      <p:ext uri="{BB962C8B-B14F-4D97-AF65-F5344CB8AC3E}">
        <p14:creationId xmlns:p14="http://schemas.microsoft.com/office/powerpoint/2010/main" val="24213982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6133B-5710-BA93-127D-D7FC52D6FF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0FA52F-EC79-BE07-F1F4-C78020EEBA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085617-A93B-677D-EE6B-1B72A82C7E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21CAEF-0749-EAD5-08F1-E20510E6CBF4}"/>
              </a:ext>
            </a:extLst>
          </p:cNvPr>
          <p:cNvSpPr>
            <a:spLocks noGrp="1"/>
          </p:cNvSpPr>
          <p:nvPr>
            <p:ph type="dt" sz="half" idx="10"/>
          </p:nvPr>
        </p:nvSpPr>
        <p:spPr/>
        <p:txBody>
          <a:bodyPr/>
          <a:lstStyle/>
          <a:p>
            <a:fld id="{EE5247A8-890E-FB45-A040-E135546C34BC}" type="datetimeFigureOut">
              <a:rPr lang="en-US" smtClean="0"/>
              <a:t>4/27/22</a:t>
            </a:fld>
            <a:endParaRPr lang="en-US"/>
          </a:p>
        </p:txBody>
      </p:sp>
      <p:sp>
        <p:nvSpPr>
          <p:cNvPr id="6" name="Footer Placeholder 5">
            <a:extLst>
              <a:ext uri="{FF2B5EF4-FFF2-40B4-BE49-F238E27FC236}">
                <a16:creationId xmlns:a16="http://schemas.microsoft.com/office/drawing/2014/main" id="{68021061-D839-3C3E-E873-0A906B09B2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E6EE2E-0FEB-53FB-1D6B-37B4FC9BE4C0}"/>
              </a:ext>
            </a:extLst>
          </p:cNvPr>
          <p:cNvSpPr>
            <a:spLocks noGrp="1"/>
          </p:cNvSpPr>
          <p:nvPr>
            <p:ph type="sldNum" sz="quarter" idx="12"/>
          </p:nvPr>
        </p:nvSpPr>
        <p:spPr/>
        <p:txBody>
          <a:bodyPr/>
          <a:lstStyle/>
          <a:p>
            <a:fld id="{9F802C8F-BBFD-154A-BDBE-AF806FC72EF1}" type="slidenum">
              <a:rPr lang="en-US" smtClean="0"/>
              <a:t>‹#›</a:t>
            </a:fld>
            <a:endParaRPr lang="en-US"/>
          </a:p>
        </p:txBody>
      </p:sp>
    </p:spTree>
    <p:extLst>
      <p:ext uri="{BB962C8B-B14F-4D97-AF65-F5344CB8AC3E}">
        <p14:creationId xmlns:p14="http://schemas.microsoft.com/office/powerpoint/2010/main" val="35938128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7CADB-9C62-0C45-B199-08F9569E5F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F09761-7DEA-43C1-F628-8EE78A8C89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9D302D-DC74-67EF-D037-2BCC510381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0D4BA6-8306-8569-E929-53866A4D6B36}"/>
              </a:ext>
            </a:extLst>
          </p:cNvPr>
          <p:cNvSpPr>
            <a:spLocks noGrp="1"/>
          </p:cNvSpPr>
          <p:nvPr>
            <p:ph type="dt" sz="half" idx="10"/>
          </p:nvPr>
        </p:nvSpPr>
        <p:spPr/>
        <p:txBody>
          <a:bodyPr/>
          <a:lstStyle/>
          <a:p>
            <a:fld id="{EE5247A8-890E-FB45-A040-E135546C34BC}" type="datetimeFigureOut">
              <a:rPr lang="en-US" smtClean="0"/>
              <a:t>4/27/22</a:t>
            </a:fld>
            <a:endParaRPr lang="en-US"/>
          </a:p>
        </p:txBody>
      </p:sp>
      <p:sp>
        <p:nvSpPr>
          <p:cNvPr id="6" name="Footer Placeholder 5">
            <a:extLst>
              <a:ext uri="{FF2B5EF4-FFF2-40B4-BE49-F238E27FC236}">
                <a16:creationId xmlns:a16="http://schemas.microsoft.com/office/drawing/2014/main" id="{FEE8D3AC-9F24-5DF6-117D-0A25D2B8DC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89E79A-608E-8EEB-C973-C6B805E1C913}"/>
              </a:ext>
            </a:extLst>
          </p:cNvPr>
          <p:cNvSpPr>
            <a:spLocks noGrp="1"/>
          </p:cNvSpPr>
          <p:nvPr>
            <p:ph type="sldNum" sz="quarter" idx="12"/>
          </p:nvPr>
        </p:nvSpPr>
        <p:spPr/>
        <p:txBody>
          <a:bodyPr/>
          <a:lstStyle/>
          <a:p>
            <a:fld id="{9F802C8F-BBFD-154A-BDBE-AF806FC72EF1}" type="slidenum">
              <a:rPr lang="en-US" smtClean="0"/>
              <a:t>‹#›</a:t>
            </a:fld>
            <a:endParaRPr lang="en-US"/>
          </a:p>
        </p:txBody>
      </p:sp>
    </p:spTree>
    <p:extLst>
      <p:ext uri="{BB962C8B-B14F-4D97-AF65-F5344CB8AC3E}">
        <p14:creationId xmlns:p14="http://schemas.microsoft.com/office/powerpoint/2010/main" val="4133007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87280-DA78-E9D7-FE8A-CB5210E184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085F74-2D91-056A-6421-FE991BEC87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CFF9FF-7B7E-F903-8CC6-C8F43143FB61}"/>
              </a:ext>
            </a:extLst>
          </p:cNvPr>
          <p:cNvSpPr>
            <a:spLocks noGrp="1"/>
          </p:cNvSpPr>
          <p:nvPr>
            <p:ph type="dt" sz="half" idx="10"/>
          </p:nvPr>
        </p:nvSpPr>
        <p:spPr/>
        <p:txBody>
          <a:bodyPr/>
          <a:lstStyle/>
          <a:p>
            <a:fld id="{EE5247A8-890E-FB45-A040-E135546C34BC}" type="datetimeFigureOut">
              <a:rPr lang="en-US" smtClean="0"/>
              <a:t>4/27/22</a:t>
            </a:fld>
            <a:endParaRPr lang="en-US"/>
          </a:p>
        </p:txBody>
      </p:sp>
      <p:sp>
        <p:nvSpPr>
          <p:cNvPr id="5" name="Footer Placeholder 4">
            <a:extLst>
              <a:ext uri="{FF2B5EF4-FFF2-40B4-BE49-F238E27FC236}">
                <a16:creationId xmlns:a16="http://schemas.microsoft.com/office/drawing/2014/main" id="{985E2F7F-AAFC-8040-CD3D-F12824AC5F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627707-ABE4-6547-5F95-DF2CE49BC574}"/>
              </a:ext>
            </a:extLst>
          </p:cNvPr>
          <p:cNvSpPr>
            <a:spLocks noGrp="1"/>
          </p:cNvSpPr>
          <p:nvPr>
            <p:ph type="sldNum" sz="quarter" idx="12"/>
          </p:nvPr>
        </p:nvSpPr>
        <p:spPr/>
        <p:txBody>
          <a:bodyPr/>
          <a:lstStyle/>
          <a:p>
            <a:fld id="{9F802C8F-BBFD-154A-BDBE-AF806FC72EF1}" type="slidenum">
              <a:rPr lang="en-US" smtClean="0"/>
              <a:t>‹#›</a:t>
            </a:fld>
            <a:endParaRPr lang="en-US"/>
          </a:p>
        </p:txBody>
      </p:sp>
    </p:spTree>
    <p:extLst>
      <p:ext uri="{BB962C8B-B14F-4D97-AF65-F5344CB8AC3E}">
        <p14:creationId xmlns:p14="http://schemas.microsoft.com/office/powerpoint/2010/main" val="4714376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E6E1FF-B0CE-1866-E3A9-77AE0C2796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0105D4-FF57-6119-C5DD-072D16981D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DD73F-4ED9-488A-E684-FD7C372D1E16}"/>
              </a:ext>
            </a:extLst>
          </p:cNvPr>
          <p:cNvSpPr>
            <a:spLocks noGrp="1"/>
          </p:cNvSpPr>
          <p:nvPr>
            <p:ph type="dt" sz="half" idx="10"/>
          </p:nvPr>
        </p:nvSpPr>
        <p:spPr/>
        <p:txBody>
          <a:bodyPr/>
          <a:lstStyle/>
          <a:p>
            <a:fld id="{EE5247A8-890E-FB45-A040-E135546C34BC}" type="datetimeFigureOut">
              <a:rPr lang="en-US" smtClean="0"/>
              <a:t>4/27/22</a:t>
            </a:fld>
            <a:endParaRPr lang="en-US"/>
          </a:p>
        </p:txBody>
      </p:sp>
      <p:sp>
        <p:nvSpPr>
          <p:cNvPr id="5" name="Footer Placeholder 4">
            <a:extLst>
              <a:ext uri="{FF2B5EF4-FFF2-40B4-BE49-F238E27FC236}">
                <a16:creationId xmlns:a16="http://schemas.microsoft.com/office/drawing/2014/main" id="{29E69A25-E5B1-0F1D-5F02-D4DFD5CFC1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46E815-79D8-BC24-4D6D-7C3008AE84BE}"/>
              </a:ext>
            </a:extLst>
          </p:cNvPr>
          <p:cNvSpPr>
            <a:spLocks noGrp="1"/>
          </p:cNvSpPr>
          <p:nvPr>
            <p:ph type="sldNum" sz="quarter" idx="12"/>
          </p:nvPr>
        </p:nvSpPr>
        <p:spPr/>
        <p:txBody>
          <a:bodyPr/>
          <a:lstStyle/>
          <a:p>
            <a:fld id="{9F802C8F-BBFD-154A-BDBE-AF806FC72EF1}" type="slidenum">
              <a:rPr lang="en-US" smtClean="0"/>
              <a:t>‹#›</a:t>
            </a:fld>
            <a:endParaRPr lang="en-US"/>
          </a:p>
        </p:txBody>
      </p:sp>
    </p:spTree>
    <p:extLst>
      <p:ext uri="{BB962C8B-B14F-4D97-AF65-F5344CB8AC3E}">
        <p14:creationId xmlns:p14="http://schemas.microsoft.com/office/powerpoint/2010/main" val="33186220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Product Overview">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693F3E0E-712E-4821-A89E-6727BD3825A0}"/>
              </a:ext>
            </a:extLst>
          </p:cNvPr>
          <p:cNvSpPr>
            <a:spLocks noGrp="1"/>
          </p:cNvSpPr>
          <p:nvPr>
            <p:ph type="pic" sz="quarter" idx="16" hasCustomPrompt="1"/>
          </p:nvPr>
        </p:nvSpPr>
        <p:spPr>
          <a:xfrm>
            <a:off x="0" y="466725"/>
            <a:ext cx="4858139" cy="5924550"/>
          </a:xfrm>
        </p:spPr>
        <p:txBody>
          <a:bodyPr>
            <a:noAutofit/>
          </a:bodyPr>
          <a:lstStyle>
            <a:lvl1pPr marL="0" indent="0" algn="ctr">
              <a:buNone/>
              <a:defRPr/>
            </a:lvl1pPr>
          </a:lstStyle>
          <a:p>
            <a:r>
              <a:rPr lang="en-US"/>
              <a:t>Click to add photo</a:t>
            </a:r>
          </a:p>
        </p:txBody>
      </p:sp>
      <p:sp>
        <p:nvSpPr>
          <p:cNvPr id="7" name="Date Placeholder 6">
            <a:extLst>
              <a:ext uri="{FF2B5EF4-FFF2-40B4-BE49-F238E27FC236}">
                <a16:creationId xmlns:a16="http://schemas.microsoft.com/office/drawing/2014/main" id="{394311D2-47FE-44C1-9B1C-179CAA338029}"/>
              </a:ext>
            </a:extLst>
          </p:cNvPr>
          <p:cNvSpPr>
            <a:spLocks noGrp="1"/>
          </p:cNvSpPr>
          <p:nvPr>
            <p:ph type="dt" sz="half" idx="10"/>
          </p:nvPr>
        </p:nvSpPr>
        <p:spPr/>
        <p:txBody>
          <a:bodyPr>
            <a:noAutofit/>
          </a:bodyPr>
          <a:lstStyle>
            <a:lvl1pPr>
              <a:defRPr>
                <a:solidFill>
                  <a:schemeClr val="bg2">
                    <a:lumMod val="50000"/>
                  </a:schemeClr>
                </a:solidFill>
              </a:defRPr>
            </a:lvl1pPr>
          </a:lstStyle>
          <a:p>
            <a:r>
              <a:rPr lang="en-US"/>
              <a:t>8/03/20XX</a:t>
            </a:r>
          </a:p>
        </p:txBody>
      </p:sp>
      <p:sp>
        <p:nvSpPr>
          <p:cNvPr id="8" name="Footer Placeholder 7">
            <a:extLst>
              <a:ext uri="{FF2B5EF4-FFF2-40B4-BE49-F238E27FC236}">
                <a16:creationId xmlns:a16="http://schemas.microsoft.com/office/drawing/2014/main" id="{6EDFF648-B296-4801-91A9-A6868BFA7F63}"/>
              </a:ext>
            </a:extLst>
          </p:cNvPr>
          <p:cNvSpPr>
            <a:spLocks noGrp="1"/>
          </p:cNvSpPr>
          <p:nvPr>
            <p:ph type="ftr" sz="quarter" idx="11"/>
          </p:nvPr>
        </p:nvSpPr>
        <p:spPr/>
        <p:txBody>
          <a:bodyPr>
            <a:noAutofit/>
          </a:bodyPr>
          <a:lstStyle>
            <a:lvl1pPr>
              <a:defRPr>
                <a:solidFill>
                  <a:schemeClr val="bg2">
                    <a:lumMod val="50000"/>
                  </a:schemeClr>
                </a:solidFill>
              </a:defRPr>
            </a:lvl1pPr>
          </a:lstStyle>
          <a:p>
            <a:r>
              <a:rPr lang="en-US"/>
              <a:t>PITCH DECK</a:t>
            </a:r>
          </a:p>
        </p:txBody>
      </p:sp>
      <p:sp>
        <p:nvSpPr>
          <p:cNvPr id="9" name="Slide Number Placeholder 8">
            <a:extLst>
              <a:ext uri="{FF2B5EF4-FFF2-40B4-BE49-F238E27FC236}">
                <a16:creationId xmlns:a16="http://schemas.microsoft.com/office/drawing/2014/main" id="{7364D7C8-0561-4530-BCD5-AB0BB1977A4F}"/>
              </a:ext>
            </a:extLst>
          </p:cNvPr>
          <p:cNvSpPr>
            <a:spLocks noGrp="1"/>
          </p:cNvSpPr>
          <p:nvPr>
            <p:ph type="sldNum" sz="quarter" idx="12"/>
          </p:nvPr>
        </p:nvSpPr>
        <p:spPr/>
        <p:txBody>
          <a:bodyPr>
            <a:noAutofit/>
          </a:bodyPr>
          <a:lstStyle>
            <a:lvl1pPr>
              <a:defRPr>
                <a:solidFill>
                  <a:schemeClr val="bg2">
                    <a:lumMod val="50000"/>
                  </a:schemeClr>
                </a:solidFill>
              </a:defRPr>
            </a:lvl1pPr>
          </a:lstStyle>
          <a:p>
            <a:fld id="{BF860B6F-2FE3-4DE6-9496-980E987E7466}" type="slidenum">
              <a:rPr lang="en-US" smtClean="0"/>
              <a:pPr/>
              <a:t>‹#›</a:t>
            </a:fld>
            <a:endParaRPr lang="en-US"/>
          </a:p>
        </p:txBody>
      </p:sp>
      <p:sp>
        <p:nvSpPr>
          <p:cNvPr id="10" name="Text Placeholder 10">
            <a:extLst>
              <a:ext uri="{FF2B5EF4-FFF2-40B4-BE49-F238E27FC236}">
                <a16:creationId xmlns:a16="http://schemas.microsoft.com/office/drawing/2014/main" id="{B50F7E33-83E1-4951-9CEC-14866D6A3C44}"/>
              </a:ext>
            </a:extLst>
          </p:cNvPr>
          <p:cNvSpPr>
            <a:spLocks noGrp="1"/>
          </p:cNvSpPr>
          <p:nvPr>
            <p:ph type="body" sz="quarter" idx="13" hasCustomPrompt="1"/>
          </p:nvPr>
        </p:nvSpPr>
        <p:spPr>
          <a:xfrm>
            <a:off x="5598135" y="2759613"/>
            <a:ext cx="2824355" cy="1117566"/>
          </a:xfrm>
          <a:prstGeom prst="rect">
            <a:avLst/>
          </a:prstGeom>
        </p:spPr>
        <p:txBody>
          <a:bodyPr anchor="t">
            <a:noAutofit/>
          </a:bodyPr>
          <a:lstStyle>
            <a:lvl1pPr marL="0" indent="0" algn="l">
              <a:lnSpc>
                <a:spcPct val="125000"/>
              </a:lnSpc>
              <a:spcBef>
                <a:spcPts val="1000"/>
              </a:spcBef>
              <a:buNone/>
              <a:defRPr sz="1400" cap="none" spc="100" baseline="0">
                <a:solidFill>
                  <a:schemeClr val="tx1"/>
                </a:solidFill>
                <a:latin typeface="+mn-lt"/>
              </a:defRPr>
            </a:lvl1pPr>
          </a:lstStyle>
          <a:p>
            <a:pPr lvl="0"/>
            <a:r>
              <a:rPr lang="en-US"/>
              <a:t>Click to add text</a:t>
            </a:r>
          </a:p>
        </p:txBody>
      </p:sp>
      <p:sp>
        <p:nvSpPr>
          <p:cNvPr id="11" name="Text Placeholder 10">
            <a:extLst>
              <a:ext uri="{FF2B5EF4-FFF2-40B4-BE49-F238E27FC236}">
                <a16:creationId xmlns:a16="http://schemas.microsoft.com/office/drawing/2014/main" id="{4F01B4AA-8A2C-488B-A306-BC09BA1C66A5}"/>
              </a:ext>
            </a:extLst>
          </p:cNvPr>
          <p:cNvSpPr>
            <a:spLocks noGrp="1"/>
          </p:cNvSpPr>
          <p:nvPr>
            <p:ph type="body" sz="quarter" idx="17" hasCustomPrompt="1"/>
          </p:nvPr>
        </p:nvSpPr>
        <p:spPr>
          <a:xfrm>
            <a:off x="5598135" y="2176946"/>
            <a:ext cx="2824355" cy="581530"/>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12" name="Text Placeholder 10">
            <a:extLst>
              <a:ext uri="{FF2B5EF4-FFF2-40B4-BE49-F238E27FC236}">
                <a16:creationId xmlns:a16="http://schemas.microsoft.com/office/drawing/2014/main" id="{C79840D9-3F3D-4DFB-9592-867BB8CA12E3}"/>
              </a:ext>
            </a:extLst>
          </p:cNvPr>
          <p:cNvSpPr>
            <a:spLocks noGrp="1"/>
          </p:cNvSpPr>
          <p:nvPr>
            <p:ph type="body" sz="quarter" idx="18" hasCustomPrompt="1"/>
          </p:nvPr>
        </p:nvSpPr>
        <p:spPr>
          <a:xfrm>
            <a:off x="8845966" y="2759613"/>
            <a:ext cx="2595758" cy="1117566"/>
          </a:xfrm>
          <a:prstGeom prst="rect">
            <a:avLst/>
          </a:prstGeom>
        </p:spPr>
        <p:txBody>
          <a:bodyPr anchor="t">
            <a:noAutofit/>
          </a:bodyPr>
          <a:lstStyle>
            <a:lvl1pPr marL="0" indent="0" algn="l">
              <a:lnSpc>
                <a:spcPct val="125000"/>
              </a:lnSpc>
              <a:spcBef>
                <a:spcPts val="1000"/>
              </a:spcBef>
              <a:buNone/>
              <a:defRPr sz="1400" cap="none" spc="100" baseline="0">
                <a:solidFill>
                  <a:schemeClr val="tx1"/>
                </a:solidFill>
                <a:latin typeface="+mn-lt"/>
              </a:defRPr>
            </a:lvl1pPr>
          </a:lstStyle>
          <a:p>
            <a:pPr lvl="0"/>
            <a:r>
              <a:rPr lang="en-US"/>
              <a:t>Click to add text</a:t>
            </a:r>
          </a:p>
        </p:txBody>
      </p:sp>
      <p:sp>
        <p:nvSpPr>
          <p:cNvPr id="13" name="Text Placeholder 10">
            <a:extLst>
              <a:ext uri="{FF2B5EF4-FFF2-40B4-BE49-F238E27FC236}">
                <a16:creationId xmlns:a16="http://schemas.microsoft.com/office/drawing/2014/main" id="{32DFBC7C-0887-40D8-93DA-CBE9F58B1CBD}"/>
              </a:ext>
            </a:extLst>
          </p:cNvPr>
          <p:cNvSpPr>
            <a:spLocks noGrp="1"/>
          </p:cNvSpPr>
          <p:nvPr>
            <p:ph type="body" sz="quarter" idx="19" hasCustomPrompt="1"/>
          </p:nvPr>
        </p:nvSpPr>
        <p:spPr>
          <a:xfrm>
            <a:off x="8845966" y="2176946"/>
            <a:ext cx="2595758" cy="581530"/>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14" name="Text Placeholder 10">
            <a:extLst>
              <a:ext uri="{FF2B5EF4-FFF2-40B4-BE49-F238E27FC236}">
                <a16:creationId xmlns:a16="http://schemas.microsoft.com/office/drawing/2014/main" id="{C3C60B52-4450-4317-A5DF-A3E617C12A21}"/>
              </a:ext>
            </a:extLst>
          </p:cNvPr>
          <p:cNvSpPr>
            <a:spLocks noGrp="1"/>
          </p:cNvSpPr>
          <p:nvPr>
            <p:ph type="body" sz="quarter" idx="20" hasCustomPrompt="1"/>
          </p:nvPr>
        </p:nvSpPr>
        <p:spPr>
          <a:xfrm>
            <a:off x="5598135" y="4712146"/>
            <a:ext cx="2824355" cy="1117566"/>
          </a:xfrm>
          <a:prstGeom prst="rect">
            <a:avLst/>
          </a:prstGeom>
        </p:spPr>
        <p:txBody>
          <a:bodyPr anchor="t">
            <a:noAutofit/>
          </a:bodyPr>
          <a:lstStyle>
            <a:lvl1pPr marL="0" indent="0" algn="l">
              <a:lnSpc>
                <a:spcPct val="125000"/>
              </a:lnSpc>
              <a:spcBef>
                <a:spcPts val="1000"/>
              </a:spcBef>
              <a:buNone/>
              <a:defRPr sz="1400" cap="none" spc="100" baseline="0">
                <a:solidFill>
                  <a:schemeClr val="tx1"/>
                </a:solidFill>
                <a:latin typeface="+mn-lt"/>
              </a:defRPr>
            </a:lvl1pPr>
          </a:lstStyle>
          <a:p>
            <a:pPr lvl="0"/>
            <a:r>
              <a:rPr lang="en-US"/>
              <a:t>Click to add text</a:t>
            </a:r>
          </a:p>
        </p:txBody>
      </p:sp>
      <p:sp>
        <p:nvSpPr>
          <p:cNvPr id="15" name="Text Placeholder 10">
            <a:extLst>
              <a:ext uri="{FF2B5EF4-FFF2-40B4-BE49-F238E27FC236}">
                <a16:creationId xmlns:a16="http://schemas.microsoft.com/office/drawing/2014/main" id="{75F1DE6B-CBDA-40EB-A055-4FDC09ACC656}"/>
              </a:ext>
            </a:extLst>
          </p:cNvPr>
          <p:cNvSpPr>
            <a:spLocks noGrp="1"/>
          </p:cNvSpPr>
          <p:nvPr>
            <p:ph type="body" sz="quarter" idx="21" hasCustomPrompt="1"/>
          </p:nvPr>
        </p:nvSpPr>
        <p:spPr>
          <a:xfrm>
            <a:off x="5598135" y="4129479"/>
            <a:ext cx="2824355" cy="581530"/>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16" name="Text Placeholder 10">
            <a:extLst>
              <a:ext uri="{FF2B5EF4-FFF2-40B4-BE49-F238E27FC236}">
                <a16:creationId xmlns:a16="http://schemas.microsoft.com/office/drawing/2014/main" id="{A9593E99-8D88-45AD-83AF-7F7F9AB6930E}"/>
              </a:ext>
            </a:extLst>
          </p:cNvPr>
          <p:cNvSpPr>
            <a:spLocks noGrp="1"/>
          </p:cNvSpPr>
          <p:nvPr>
            <p:ph type="body" sz="quarter" idx="22" hasCustomPrompt="1"/>
          </p:nvPr>
        </p:nvSpPr>
        <p:spPr>
          <a:xfrm>
            <a:off x="8845966" y="4712146"/>
            <a:ext cx="2595758" cy="1117566"/>
          </a:xfrm>
          <a:prstGeom prst="rect">
            <a:avLst/>
          </a:prstGeom>
        </p:spPr>
        <p:txBody>
          <a:bodyPr anchor="t">
            <a:noAutofit/>
          </a:bodyPr>
          <a:lstStyle>
            <a:lvl1pPr marL="0" indent="0" algn="l">
              <a:lnSpc>
                <a:spcPct val="125000"/>
              </a:lnSpc>
              <a:spcBef>
                <a:spcPts val="1000"/>
              </a:spcBef>
              <a:buNone/>
              <a:defRPr sz="1400" cap="none" spc="100" baseline="0">
                <a:solidFill>
                  <a:schemeClr val="tx1"/>
                </a:solidFill>
                <a:latin typeface="+mn-lt"/>
              </a:defRPr>
            </a:lvl1pPr>
          </a:lstStyle>
          <a:p>
            <a:pPr lvl="0"/>
            <a:r>
              <a:rPr lang="en-US"/>
              <a:t>Click to add text</a:t>
            </a:r>
          </a:p>
        </p:txBody>
      </p:sp>
      <p:sp>
        <p:nvSpPr>
          <p:cNvPr id="17" name="Text Placeholder 10">
            <a:extLst>
              <a:ext uri="{FF2B5EF4-FFF2-40B4-BE49-F238E27FC236}">
                <a16:creationId xmlns:a16="http://schemas.microsoft.com/office/drawing/2014/main" id="{D95823CC-CA7F-4F5B-B442-48A39696933C}"/>
              </a:ext>
            </a:extLst>
          </p:cNvPr>
          <p:cNvSpPr>
            <a:spLocks noGrp="1"/>
          </p:cNvSpPr>
          <p:nvPr>
            <p:ph type="body" sz="quarter" idx="23" hasCustomPrompt="1"/>
          </p:nvPr>
        </p:nvSpPr>
        <p:spPr>
          <a:xfrm>
            <a:off x="8845966" y="4129479"/>
            <a:ext cx="2595758" cy="581530"/>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2" name="Title 1">
            <a:extLst>
              <a:ext uri="{FF2B5EF4-FFF2-40B4-BE49-F238E27FC236}">
                <a16:creationId xmlns:a16="http://schemas.microsoft.com/office/drawing/2014/main" id="{38F87501-8949-4796-90C5-50D20B54AAF9}"/>
              </a:ext>
            </a:extLst>
          </p:cNvPr>
          <p:cNvSpPr>
            <a:spLocks noGrp="1"/>
          </p:cNvSpPr>
          <p:nvPr>
            <p:ph type="title"/>
          </p:nvPr>
        </p:nvSpPr>
        <p:spPr>
          <a:xfrm>
            <a:off x="5586411" y="941112"/>
            <a:ext cx="6074545" cy="639192"/>
          </a:xfrm>
        </p:spPr>
        <p:txBody>
          <a:bodyPr/>
          <a:lstStyle/>
          <a:p>
            <a:r>
              <a:rPr lang="en-US"/>
              <a:t>Click to edit Master title style</a:t>
            </a:r>
          </a:p>
        </p:txBody>
      </p:sp>
    </p:spTree>
    <p:extLst>
      <p:ext uri="{BB962C8B-B14F-4D97-AF65-F5344CB8AC3E}">
        <p14:creationId xmlns:p14="http://schemas.microsoft.com/office/powerpoint/2010/main" val="30239439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325350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7"/>
        <p:cNvGrpSpPr/>
        <p:nvPr/>
      </p:nvGrpSpPr>
      <p:grpSpPr>
        <a:xfrm>
          <a:off x="0" y="0"/>
          <a:ext cx="0" cy="0"/>
          <a:chOff x="0" y="0"/>
          <a:chExt cx="0" cy="0"/>
        </a:xfrm>
      </p:grpSpPr>
      <p:sp>
        <p:nvSpPr>
          <p:cNvPr id="18" name="Google Shape;18;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54828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67187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406576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18570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BBA83-E47B-5A46-B8F1-4481C3D237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4DEED7-E9E5-9244-BDAE-C51FB2A9388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B5EC45-7EAF-374B-9BC2-09D953E6E1E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E01575-2C2F-8949-9C2F-C1ECF24BE496}"/>
              </a:ext>
            </a:extLst>
          </p:cNvPr>
          <p:cNvSpPr>
            <a:spLocks noGrp="1"/>
          </p:cNvSpPr>
          <p:nvPr>
            <p:ph type="dt" sz="half" idx="10"/>
          </p:nvPr>
        </p:nvSpPr>
        <p:spPr/>
        <p:txBody>
          <a:bodyPr/>
          <a:lstStyle/>
          <a:p>
            <a:fld id="{31487D13-CA7F-ED43-A618-24C38EC15193}" type="datetimeFigureOut">
              <a:rPr lang="en-US" smtClean="0"/>
              <a:t>4/26/22</a:t>
            </a:fld>
            <a:endParaRPr lang="en-US"/>
          </a:p>
        </p:txBody>
      </p:sp>
      <p:sp>
        <p:nvSpPr>
          <p:cNvPr id="6" name="Footer Placeholder 5">
            <a:extLst>
              <a:ext uri="{FF2B5EF4-FFF2-40B4-BE49-F238E27FC236}">
                <a16:creationId xmlns:a16="http://schemas.microsoft.com/office/drawing/2014/main" id="{65D57130-976F-5F4E-81CA-F2F8249638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3E89D7-3DE4-F84F-8DCB-DD38A36ED76E}"/>
              </a:ext>
            </a:extLst>
          </p:cNvPr>
          <p:cNvSpPr>
            <a:spLocks noGrp="1"/>
          </p:cNvSpPr>
          <p:nvPr>
            <p:ph type="sldNum" sz="quarter" idx="12"/>
          </p:nvPr>
        </p:nvSpPr>
        <p:spPr/>
        <p:txBody>
          <a:bodyPr/>
          <a:lstStyle/>
          <a:p>
            <a:fld id="{A6917CE6-869B-234C-BEBA-044F12F901AD}" type="slidenum">
              <a:rPr lang="en-US" smtClean="0"/>
              <a:t>‹#›</a:t>
            </a:fld>
            <a:endParaRPr lang="en-US"/>
          </a:p>
        </p:txBody>
      </p:sp>
    </p:spTree>
    <p:extLst>
      <p:ext uri="{BB962C8B-B14F-4D97-AF65-F5344CB8AC3E}">
        <p14:creationId xmlns:p14="http://schemas.microsoft.com/office/powerpoint/2010/main" val="195733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725277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476703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068581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1"/>
          <p:cNvSpPr>
            <a:spLocks noGrp="1"/>
          </p:cNvSpPr>
          <p:nvPr>
            <p:ph type="pic" idx="2"/>
          </p:nvPr>
        </p:nvSpPr>
        <p:spPr>
          <a:xfrm>
            <a:off x="5183188" y="987425"/>
            <a:ext cx="6172200" cy="4873625"/>
          </a:xfrm>
          <a:prstGeom prst="rect">
            <a:avLst/>
          </a:prstGeom>
          <a:noFill/>
          <a:ln>
            <a:noFill/>
          </a:ln>
        </p:spPr>
      </p:sp>
      <p:sp>
        <p:nvSpPr>
          <p:cNvPr id="64" name="Google Shape;64;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799674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265638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464385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B07FE-5DC7-CC48-A442-E6777A2749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238937-836D-4E4C-BE50-0B30CA30BE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8FFE2F-64FC-FB41-950C-E020C5F522D5}"/>
              </a:ext>
            </a:extLst>
          </p:cNvPr>
          <p:cNvSpPr>
            <a:spLocks noGrp="1"/>
          </p:cNvSpPr>
          <p:nvPr>
            <p:ph type="dt" sz="half" idx="10"/>
          </p:nvPr>
        </p:nvSpPr>
        <p:spPr/>
        <p:txBody>
          <a:bodyPr/>
          <a:lstStyle/>
          <a:p>
            <a:fld id="{31487D13-CA7F-ED43-A618-24C38EC15193}" type="datetimeFigureOut">
              <a:rPr lang="en-US" smtClean="0"/>
              <a:t>4/27/22</a:t>
            </a:fld>
            <a:endParaRPr lang="en-US"/>
          </a:p>
        </p:txBody>
      </p:sp>
      <p:sp>
        <p:nvSpPr>
          <p:cNvPr id="5" name="Footer Placeholder 4">
            <a:extLst>
              <a:ext uri="{FF2B5EF4-FFF2-40B4-BE49-F238E27FC236}">
                <a16:creationId xmlns:a16="http://schemas.microsoft.com/office/drawing/2014/main" id="{7581A31E-F2DD-6941-911B-B854987C9B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89DA46-2A1E-354E-AAA8-BC5556E4E165}"/>
              </a:ext>
            </a:extLst>
          </p:cNvPr>
          <p:cNvSpPr>
            <a:spLocks noGrp="1"/>
          </p:cNvSpPr>
          <p:nvPr>
            <p:ph type="sldNum" sz="quarter" idx="12"/>
          </p:nvPr>
        </p:nvSpPr>
        <p:spPr/>
        <p:txBody>
          <a:bodyPr/>
          <a:lstStyle/>
          <a:p>
            <a:fld id="{A6917CE6-869B-234C-BEBA-044F12F901AD}" type="slidenum">
              <a:rPr lang="en-US" smtClean="0"/>
              <a:t>‹#›</a:t>
            </a:fld>
            <a:endParaRPr lang="en-US"/>
          </a:p>
        </p:txBody>
      </p:sp>
    </p:spTree>
    <p:extLst>
      <p:ext uri="{BB962C8B-B14F-4D97-AF65-F5344CB8AC3E}">
        <p14:creationId xmlns:p14="http://schemas.microsoft.com/office/powerpoint/2010/main" val="41899080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D9032-5362-F648-B143-B92B6DBDD4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68AE8B-2893-5543-B963-378273B6643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E7D08D-A6DF-F64F-B487-B8F18E5A5FC5}"/>
              </a:ext>
            </a:extLst>
          </p:cNvPr>
          <p:cNvSpPr>
            <a:spLocks noGrp="1"/>
          </p:cNvSpPr>
          <p:nvPr>
            <p:ph type="dt" sz="half" idx="10"/>
          </p:nvPr>
        </p:nvSpPr>
        <p:spPr/>
        <p:txBody>
          <a:bodyPr/>
          <a:lstStyle/>
          <a:p>
            <a:fld id="{31487D13-CA7F-ED43-A618-24C38EC15193}" type="datetimeFigureOut">
              <a:rPr lang="en-US" smtClean="0"/>
              <a:t>4/27/22</a:t>
            </a:fld>
            <a:endParaRPr lang="en-US"/>
          </a:p>
        </p:txBody>
      </p:sp>
      <p:sp>
        <p:nvSpPr>
          <p:cNvPr id="5" name="Footer Placeholder 4">
            <a:extLst>
              <a:ext uri="{FF2B5EF4-FFF2-40B4-BE49-F238E27FC236}">
                <a16:creationId xmlns:a16="http://schemas.microsoft.com/office/drawing/2014/main" id="{A183BACD-DE98-0445-A3CB-4318641910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B72802-3E36-4441-BDF1-22016138D010}"/>
              </a:ext>
            </a:extLst>
          </p:cNvPr>
          <p:cNvSpPr>
            <a:spLocks noGrp="1"/>
          </p:cNvSpPr>
          <p:nvPr>
            <p:ph type="sldNum" sz="quarter" idx="12"/>
          </p:nvPr>
        </p:nvSpPr>
        <p:spPr/>
        <p:txBody>
          <a:bodyPr/>
          <a:lstStyle/>
          <a:p>
            <a:fld id="{A6917CE6-869B-234C-BEBA-044F12F901AD}" type="slidenum">
              <a:rPr lang="en-US" smtClean="0"/>
              <a:t>‹#›</a:t>
            </a:fld>
            <a:endParaRPr lang="en-US"/>
          </a:p>
        </p:txBody>
      </p:sp>
    </p:spTree>
    <p:extLst>
      <p:ext uri="{BB962C8B-B14F-4D97-AF65-F5344CB8AC3E}">
        <p14:creationId xmlns:p14="http://schemas.microsoft.com/office/powerpoint/2010/main" val="33278263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C3238-AC64-034D-99A3-7AD8F4801F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2AAE5B-F9D6-AA4A-8A49-E27482A407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3ED0BE6-A32E-CD49-8DE6-5846C1FEE13E}"/>
              </a:ext>
            </a:extLst>
          </p:cNvPr>
          <p:cNvSpPr>
            <a:spLocks noGrp="1"/>
          </p:cNvSpPr>
          <p:nvPr>
            <p:ph type="dt" sz="half" idx="10"/>
          </p:nvPr>
        </p:nvSpPr>
        <p:spPr/>
        <p:txBody>
          <a:bodyPr/>
          <a:lstStyle/>
          <a:p>
            <a:fld id="{31487D13-CA7F-ED43-A618-24C38EC15193}" type="datetimeFigureOut">
              <a:rPr lang="en-US" smtClean="0"/>
              <a:t>4/27/22</a:t>
            </a:fld>
            <a:endParaRPr lang="en-US"/>
          </a:p>
        </p:txBody>
      </p:sp>
      <p:sp>
        <p:nvSpPr>
          <p:cNvPr id="5" name="Footer Placeholder 4">
            <a:extLst>
              <a:ext uri="{FF2B5EF4-FFF2-40B4-BE49-F238E27FC236}">
                <a16:creationId xmlns:a16="http://schemas.microsoft.com/office/drawing/2014/main" id="{FD777D86-556D-A14F-8ED0-166149DA6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EF4BB-97D2-2744-B599-A2F74C7842C9}"/>
              </a:ext>
            </a:extLst>
          </p:cNvPr>
          <p:cNvSpPr>
            <a:spLocks noGrp="1"/>
          </p:cNvSpPr>
          <p:nvPr>
            <p:ph type="sldNum" sz="quarter" idx="12"/>
          </p:nvPr>
        </p:nvSpPr>
        <p:spPr/>
        <p:txBody>
          <a:bodyPr/>
          <a:lstStyle/>
          <a:p>
            <a:fld id="{A6917CE6-869B-234C-BEBA-044F12F901AD}" type="slidenum">
              <a:rPr lang="en-US" smtClean="0"/>
              <a:t>‹#›</a:t>
            </a:fld>
            <a:endParaRPr lang="en-US"/>
          </a:p>
        </p:txBody>
      </p:sp>
    </p:spTree>
    <p:extLst>
      <p:ext uri="{BB962C8B-B14F-4D97-AF65-F5344CB8AC3E}">
        <p14:creationId xmlns:p14="http://schemas.microsoft.com/office/powerpoint/2010/main" val="6154342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BBA83-E47B-5A46-B8F1-4481C3D237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4DEED7-E9E5-9244-BDAE-C51FB2A9388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B5EC45-7EAF-374B-9BC2-09D953E6E1E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E01575-2C2F-8949-9C2F-C1ECF24BE496}"/>
              </a:ext>
            </a:extLst>
          </p:cNvPr>
          <p:cNvSpPr>
            <a:spLocks noGrp="1"/>
          </p:cNvSpPr>
          <p:nvPr>
            <p:ph type="dt" sz="half" idx="10"/>
          </p:nvPr>
        </p:nvSpPr>
        <p:spPr/>
        <p:txBody>
          <a:bodyPr/>
          <a:lstStyle/>
          <a:p>
            <a:fld id="{31487D13-CA7F-ED43-A618-24C38EC15193}" type="datetimeFigureOut">
              <a:rPr lang="en-US" smtClean="0"/>
              <a:t>4/27/22</a:t>
            </a:fld>
            <a:endParaRPr lang="en-US"/>
          </a:p>
        </p:txBody>
      </p:sp>
      <p:sp>
        <p:nvSpPr>
          <p:cNvPr id="6" name="Footer Placeholder 5">
            <a:extLst>
              <a:ext uri="{FF2B5EF4-FFF2-40B4-BE49-F238E27FC236}">
                <a16:creationId xmlns:a16="http://schemas.microsoft.com/office/drawing/2014/main" id="{65D57130-976F-5F4E-81CA-F2F8249638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3E89D7-3DE4-F84F-8DCB-DD38A36ED76E}"/>
              </a:ext>
            </a:extLst>
          </p:cNvPr>
          <p:cNvSpPr>
            <a:spLocks noGrp="1"/>
          </p:cNvSpPr>
          <p:nvPr>
            <p:ph type="sldNum" sz="quarter" idx="12"/>
          </p:nvPr>
        </p:nvSpPr>
        <p:spPr/>
        <p:txBody>
          <a:bodyPr/>
          <a:lstStyle/>
          <a:p>
            <a:fld id="{A6917CE6-869B-234C-BEBA-044F12F901AD}" type="slidenum">
              <a:rPr lang="en-US" smtClean="0"/>
              <a:t>‹#›</a:t>
            </a:fld>
            <a:endParaRPr lang="en-US"/>
          </a:p>
        </p:txBody>
      </p:sp>
    </p:spTree>
    <p:extLst>
      <p:ext uri="{BB962C8B-B14F-4D97-AF65-F5344CB8AC3E}">
        <p14:creationId xmlns:p14="http://schemas.microsoft.com/office/powerpoint/2010/main" val="1263367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CCC87-A315-9E40-9BF5-5550D7235B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261CA0-8C5A-EC40-B87B-5BF238C5EB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C6A5040-5973-4C4F-A9D1-4F89F763B0C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CDA8ED-9BEC-704D-9E1D-E982C0C59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3C4D816-69BC-A642-94A1-67DCFA304FF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F9C32B-CAC4-1748-911B-3D4B31BE8CE5}"/>
              </a:ext>
            </a:extLst>
          </p:cNvPr>
          <p:cNvSpPr>
            <a:spLocks noGrp="1"/>
          </p:cNvSpPr>
          <p:nvPr>
            <p:ph type="dt" sz="half" idx="10"/>
          </p:nvPr>
        </p:nvSpPr>
        <p:spPr/>
        <p:txBody>
          <a:bodyPr/>
          <a:lstStyle/>
          <a:p>
            <a:fld id="{31487D13-CA7F-ED43-A618-24C38EC15193}" type="datetimeFigureOut">
              <a:rPr lang="en-US" smtClean="0"/>
              <a:t>4/26/22</a:t>
            </a:fld>
            <a:endParaRPr lang="en-US"/>
          </a:p>
        </p:txBody>
      </p:sp>
      <p:sp>
        <p:nvSpPr>
          <p:cNvPr id="8" name="Footer Placeholder 7">
            <a:extLst>
              <a:ext uri="{FF2B5EF4-FFF2-40B4-BE49-F238E27FC236}">
                <a16:creationId xmlns:a16="http://schemas.microsoft.com/office/drawing/2014/main" id="{FDA49800-629F-914A-8C5E-269310547F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02440E-C37F-B746-8459-50233D836F2D}"/>
              </a:ext>
            </a:extLst>
          </p:cNvPr>
          <p:cNvSpPr>
            <a:spLocks noGrp="1"/>
          </p:cNvSpPr>
          <p:nvPr>
            <p:ph type="sldNum" sz="quarter" idx="12"/>
          </p:nvPr>
        </p:nvSpPr>
        <p:spPr/>
        <p:txBody>
          <a:bodyPr/>
          <a:lstStyle/>
          <a:p>
            <a:fld id="{A6917CE6-869B-234C-BEBA-044F12F901AD}" type="slidenum">
              <a:rPr lang="en-US" smtClean="0"/>
              <a:t>‹#›</a:t>
            </a:fld>
            <a:endParaRPr lang="en-US"/>
          </a:p>
        </p:txBody>
      </p:sp>
    </p:spTree>
    <p:extLst>
      <p:ext uri="{BB962C8B-B14F-4D97-AF65-F5344CB8AC3E}">
        <p14:creationId xmlns:p14="http://schemas.microsoft.com/office/powerpoint/2010/main" val="25503704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CCC87-A315-9E40-9BF5-5550D7235B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261CA0-8C5A-EC40-B87B-5BF238C5EB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C6A5040-5973-4C4F-A9D1-4F89F763B0C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CDA8ED-9BEC-704D-9E1D-E982C0C59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3C4D816-69BC-A642-94A1-67DCFA304FF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F9C32B-CAC4-1748-911B-3D4B31BE8CE5}"/>
              </a:ext>
            </a:extLst>
          </p:cNvPr>
          <p:cNvSpPr>
            <a:spLocks noGrp="1"/>
          </p:cNvSpPr>
          <p:nvPr>
            <p:ph type="dt" sz="half" idx="10"/>
          </p:nvPr>
        </p:nvSpPr>
        <p:spPr/>
        <p:txBody>
          <a:bodyPr/>
          <a:lstStyle/>
          <a:p>
            <a:fld id="{31487D13-CA7F-ED43-A618-24C38EC15193}" type="datetimeFigureOut">
              <a:rPr lang="en-US" smtClean="0"/>
              <a:t>4/27/22</a:t>
            </a:fld>
            <a:endParaRPr lang="en-US"/>
          </a:p>
        </p:txBody>
      </p:sp>
      <p:sp>
        <p:nvSpPr>
          <p:cNvPr id="8" name="Footer Placeholder 7">
            <a:extLst>
              <a:ext uri="{FF2B5EF4-FFF2-40B4-BE49-F238E27FC236}">
                <a16:creationId xmlns:a16="http://schemas.microsoft.com/office/drawing/2014/main" id="{FDA49800-629F-914A-8C5E-269310547F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02440E-C37F-B746-8459-50233D836F2D}"/>
              </a:ext>
            </a:extLst>
          </p:cNvPr>
          <p:cNvSpPr>
            <a:spLocks noGrp="1"/>
          </p:cNvSpPr>
          <p:nvPr>
            <p:ph type="sldNum" sz="quarter" idx="12"/>
          </p:nvPr>
        </p:nvSpPr>
        <p:spPr/>
        <p:txBody>
          <a:bodyPr/>
          <a:lstStyle/>
          <a:p>
            <a:fld id="{A6917CE6-869B-234C-BEBA-044F12F901AD}" type="slidenum">
              <a:rPr lang="en-US" smtClean="0"/>
              <a:t>‹#›</a:t>
            </a:fld>
            <a:endParaRPr lang="en-US"/>
          </a:p>
        </p:txBody>
      </p:sp>
    </p:spTree>
    <p:extLst>
      <p:ext uri="{BB962C8B-B14F-4D97-AF65-F5344CB8AC3E}">
        <p14:creationId xmlns:p14="http://schemas.microsoft.com/office/powerpoint/2010/main" val="41671818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AC9FC-CB3F-7F47-8662-B34DBFB4D6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271537-2A5A-E04D-89FF-A7C9BF4FAD56}"/>
              </a:ext>
            </a:extLst>
          </p:cNvPr>
          <p:cNvSpPr>
            <a:spLocks noGrp="1"/>
          </p:cNvSpPr>
          <p:nvPr>
            <p:ph type="dt" sz="half" idx="10"/>
          </p:nvPr>
        </p:nvSpPr>
        <p:spPr/>
        <p:txBody>
          <a:bodyPr/>
          <a:lstStyle/>
          <a:p>
            <a:fld id="{31487D13-CA7F-ED43-A618-24C38EC15193}" type="datetimeFigureOut">
              <a:rPr lang="en-US" smtClean="0"/>
              <a:t>4/27/22</a:t>
            </a:fld>
            <a:endParaRPr lang="en-US"/>
          </a:p>
        </p:txBody>
      </p:sp>
      <p:sp>
        <p:nvSpPr>
          <p:cNvPr id="4" name="Footer Placeholder 3">
            <a:extLst>
              <a:ext uri="{FF2B5EF4-FFF2-40B4-BE49-F238E27FC236}">
                <a16:creationId xmlns:a16="http://schemas.microsoft.com/office/drawing/2014/main" id="{3B7FBADB-1BBA-5642-89E7-0C0F53CB10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9248EE-B255-BA4B-941F-A284945227A2}"/>
              </a:ext>
            </a:extLst>
          </p:cNvPr>
          <p:cNvSpPr>
            <a:spLocks noGrp="1"/>
          </p:cNvSpPr>
          <p:nvPr>
            <p:ph type="sldNum" sz="quarter" idx="12"/>
          </p:nvPr>
        </p:nvSpPr>
        <p:spPr/>
        <p:txBody>
          <a:bodyPr/>
          <a:lstStyle/>
          <a:p>
            <a:fld id="{A6917CE6-869B-234C-BEBA-044F12F901AD}" type="slidenum">
              <a:rPr lang="en-US" smtClean="0"/>
              <a:t>‹#›</a:t>
            </a:fld>
            <a:endParaRPr lang="en-US"/>
          </a:p>
        </p:txBody>
      </p:sp>
    </p:spTree>
    <p:extLst>
      <p:ext uri="{BB962C8B-B14F-4D97-AF65-F5344CB8AC3E}">
        <p14:creationId xmlns:p14="http://schemas.microsoft.com/office/powerpoint/2010/main" val="24416193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7C7EC6-B4BF-444E-8F6D-0C60538BF967}"/>
              </a:ext>
            </a:extLst>
          </p:cNvPr>
          <p:cNvSpPr>
            <a:spLocks noGrp="1"/>
          </p:cNvSpPr>
          <p:nvPr>
            <p:ph type="dt" sz="half" idx="10"/>
          </p:nvPr>
        </p:nvSpPr>
        <p:spPr/>
        <p:txBody>
          <a:bodyPr/>
          <a:lstStyle/>
          <a:p>
            <a:fld id="{31487D13-CA7F-ED43-A618-24C38EC15193}" type="datetimeFigureOut">
              <a:rPr lang="en-US" smtClean="0"/>
              <a:t>4/27/22</a:t>
            </a:fld>
            <a:endParaRPr lang="en-US"/>
          </a:p>
        </p:txBody>
      </p:sp>
      <p:sp>
        <p:nvSpPr>
          <p:cNvPr id="3" name="Footer Placeholder 2">
            <a:extLst>
              <a:ext uri="{FF2B5EF4-FFF2-40B4-BE49-F238E27FC236}">
                <a16:creationId xmlns:a16="http://schemas.microsoft.com/office/drawing/2014/main" id="{A7350279-0A5B-0746-8143-F7ED99938B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36337E-6895-3E4D-9D03-029D7D33B5C3}"/>
              </a:ext>
            </a:extLst>
          </p:cNvPr>
          <p:cNvSpPr>
            <a:spLocks noGrp="1"/>
          </p:cNvSpPr>
          <p:nvPr>
            <p:ph type="sldNum" sz="quarter" idx="12"/>
          </p:nvPr>
        </p:nvSpPr>
        <p:spPr/>
        <p:txBody>
          <a:bodyPr/>
          <a:lstStyle/>
          <a:p>
            <a:fld id="{A6917CE6-869B-234C-BEBA-044F12F901AD}" type="slidenum">
              <a:rPr lang="en-US" smtClean="0"/>
              <a:t>‹#›</a:t>
            </a:fld>
            <a:endParaRPr lang="en-US"/>
          </a:p>
        </p:txBody>
      </p:sp>
    </p:spTree>
    <p:extLst>
      <p:ext uri="{BB962C8B-B14F-4D97-AF65-F5344CB8AC3E}">
        <p14:creationId xmlns:p14="http://schemas.microsoft.com/office/powerpoint/2010/main" val="20324215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C2A2B-21F0-DD46-B548-3540574421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F976E1-28D8-0B42-BFE0-BDAE395632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101B3D-547A-014D-8ED5-55EC4CE95E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BC001CE-6DDC-B542-849A-C3C09EAC11E1}"/>
              </a:ext>
            </a:extLst>
          </p:cNvPr>
          <p:cNvSpPr>
            <a:spLocks noGrp="1"/>
          </p:cNvSpPr>
          <p:nvPr>
            <p:ph type="dt" sz="half" idx="10"/>
          </p:nvPr>
        </p:nvSpPr>
        <p:spPr/>
        <p:txBody>
          <a:bodyPr/>
          <a:lstStyle/>
          <a:p>
            <a:fld id="{31487D13-CA7F-ED43-A618-24C38EC15193}" type="datetimeFigureOut">
              <a:rPr lang="en-US" smtClean="0"/>
              <a:t>4/27/22</a:t>
            </a:fld>
            <a:endParaRPr lang="en-US"/>
          </a:p>
        </p:txBody>
      </p:sp>
      <p:sp>
        <p:nvSpPr>
          <p:cNvPr id="6" name="Footer Placeholder 5">
            <a:extLst>
              <a:ext uri="{FF2B5EF4-FFF2-40B4-BE49-F238E27FC236}">
                <a16:creationId xmlns:a16="http://schemas.microsoft.com/office/drawing/2014/main" id="{A08F88A9-3B43-3F4C-8380-506BF80A7B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696B76-68F9-B141-A719-0474B1D1EF41}"/>
              </a:ext>
            </a:extLst>
          </p:cNvPr>
          <p:cNvSpPr>
            <a:spLocks noGrp="1"/>
          </p:cNvSpPr>
          <p:nvPr>
            <p:ph type="sldNum" sz="quarter" idx="12"/>
          </p:nvPr>
        </p:nvSpPr>
        <p:spPr/>
        <p:txBody>
          <a:bodyPr/>
          <a:lstStyle/>
          <a:p>
            <a:fld id="{A6917CE6-869B-234C-BEBA-044F12F901AD}" type="slidenum">
              <a:rPr lang="en-US" smtClean="0"/>
              <a:t>‹#›</a:t>
            </a:fld>
            <a:endParaRPr lang="en-US"/>
          </a:p>
        </p:txBody>
      </p:sp>
    </p:spTree>
    <p:extLst>
      <p:ext uri="{BB962C8B-B14F-4D97-AF65-F5344CB8AC3E}">
        <p14:creationId xmlns:p14="http://schemas.microsoft.com/office/powerpoint/2010/main" val="20034859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0B7AA-71EC-B146-A32E-6776353A0B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772B7A-F208-B041-B8A5-34690AD68E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579177-6D27-F348-AF83-4BF3D8179B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399850D-8B61-7F45-B15F-673B893267E7}"/>
              </a:ext>
            </a:extLst>
          </p:cNvPr>
          <p:cNvSpPr>
            <a:spLocks noGrp="1"/>
          </p:cNvSpPr>
          <p:nvPr>
            <p:ph type="dt" sz="half" idx="10"/>
          </p:nvPr>
        </p:nvSpPr>
        <p:spPr/>
        <p:txBody>
          <a:bodyPr/>
          <a:lstStyle/>
          <a:p>
            <a:fld id="{31487D13-CA7F-ED43-A618-24C38EC15193}" type="datetimeFigureOut">
              <a:rPr lang="en-US" smtClean="0"/>
              <a:t>4/27/22</a:t>
            </a:fld>
            <a:endParaRPr lang="en-US"/>
          </a:p>
        </p:txBody>
      </p:sp>
      <p:sp>
        <p:nvSpPr>
          <p:cNvPr id="6" name="Footer Placeholder 5">
            <a:extLst>
              <a:ext uri="{FF2B5EF4-FFF2-40B4-BE49-F238E27FC236}">
                <a16:creationId xmlns:a16="http://schemas.microsoft.com/office/drawing/2014/main" id="{E7225A76-6B6E-7445-B394-A2641CDC97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664324-31BD-4145-B308-E5E0DBD75B59}"/>
              </a:ext>
            </a:extLst>
          </p:cNvPr>
          <p:cNvSpPr>
            <a:spLocks noGrp="1"/>
          </p:cNvSpPr>
          <p:nvPr>
            <p:ph type="sldNum" sz="quarter" idx="12"/>
          </p:nvPr>
        </p:nvSpPr>
        <p:spPr/>
        <p:txBody>
          <a:bodyPr/>
          <a:lstStyle/>
          <a:p>
            <a:fld id="{A6917CE6-869B-234C-BEBA-044F12F901AD}" type="slidenum">
              <a:rPr lang="en-US" smtClean="0"/>
              <a:t>‹#›</a:t>
            </a:fld>
            <a:endParaRPr lang="en-US"/>
          </a:p>
        </p:txBody>
      </p:sp>
    </p:spTree>
    <p:extLst>
      <p:ext uri="{BB962C8B-B14F-4D97-AF65-F5344CB8AC3E}">
        <p14:creationId xmlns:p14="http://schemas.microsoft.com/office/powerpoint/2010/main" val="30839215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9A0E5-7FC4-0C4F-9AA1-DA1E1047BE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0D6F17-A4D9-084D-9281-10CB51B50B0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38C415-3D0E-684D-8634-3DE615ABDA3D}"/>
              </a:ext>
            </a:extLst>
          </p:cNvPr>
          <p:cNvSpPr>
            <a:spLocks noGrp="1"/>
          </p:cNvSpPr>
          <p:nvPr>
            <p:ph type="dt" sz="half" idx="10"/>
          </p:nvPr>
        </p:nvSpPr>
        <p:spPr/>
        <p:txBody>
          <a:bodyPr/>
          <a:lstStyle/>
          <a:p>
            <a:fld id="{31487D13-CA7F-ED43-A618-24C38EC15193}" type="datetimeFigureOut">
              <a:rPr lang="en-US" smtClean="0"/>
              <a:t>4/27/22</a:t>
            </a:fld>
            <a:endParaRPr lang="en-US"/>
          </a:p>
        </p:txBody>
      </p:sp>
      <p:sp>
        <p:nvSpPr>
          <p:cNvPr id="5" name="Footer Placeholder 4">
            <a:extLst>
              <a:ext uri="{FF2B5EF4-FFF2-40B4-BE49-F238E27FC236}">
                <a16:creationId xmlns:a16="http://schemas.microsoft.com/office/drawing/2014/main" id="{9A6F9D48-0900-5448-8838-4A733F0291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6972D-EBC5-2244-94B6-A35974D072AE}"/>
              </a:ext>
            </a:extLst>
          </p:cNvPr>
          <p:cNvSpPr>
            <a:spLocks noGrp="1"/>
          </p:cNvSpPr>
          <p:nvPr>
            <p:ph type="sldNum" sz="quarter" idx="12"/>
          </p:nvPr>
        </p:nvSpPr>
        <p:spPr/>
        <p:txBody>
          <a:bodyPr/>
          <a:lstStyle/>
          <a:p>
            <a:fld id="{A6917CE6-869B-234C-BEBA-044F12F901AD}" type="slidenum">
              <a:rPr lang="en-US" smtClean="0"/>
              <a:t>‹#›</a:t>
            </a:fld>
            <a:endParaRPr lang="en-US"/>
          </a:p>
        </p:txBody>
      </p:sp>
    </p:spTree>
    <p:extLst>
      <p:ext uri="{BB962C8B-B14F-4D97-AF65-F5344CB8AC3E}">
        <p14:creationId xmlns:p14="http://schemas.microsoft.com/office/powerpoint/2010/main" val="34426260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19D462-2EB8-A847-8F6C-B6116498AF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BF4DC2-BDD4-754E-ACAD-9B1111806FC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E78B2-B8CD-4747-816D-28614EE2405E}"/>
              </a:ext>
            </a:extLst>
          </p:cNvPr>
          <p:cNvSpPr>
            <a:spLocks noGrp="1"/>
          </p:cNvSpPr>
          <p:nvPr>
            <p:ph type="dt" sz="half" idx="10"/>
          </p:nvPr>
        </p:nvSpPr>
        <p:spPr/>
        <p:txBody>
          <a:bodyPr/>
          <a:lstStyle/>
          <a:p>
            <a:fld id="{31487D13-CA7F-ED43-A618-24C38EC15193}" type="datetimeFigureOut">
              <a:rPr lang="en-US" smtClean="0"/>
              <a:t>4/27/22</a:t>
            </a:fld>
            <a:endParaRPr lang="en-US"/>
          </a:p>
        </p:txBody>
      </p:sp>
      <p:sp>
        <p:nvSpPr>
          <p:cNvPr id="5" name="Footer Placeholder 4">
            <a:extLst>
              <a:ext uri="{FF2B5EF4-FFF2-40B4-BE49-F238E27FC236}">
                <a16:creationId xmlns:a16="http://schemas.microsoft.com/office/drawing/2014/main" id="{DBCECCD3-E275-8D47-8C6D-F5474574AB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19EBCF-11B1-424C-A4C3-79336B56F6FE}"/>
              </a:ext>
            </a:extLst>
          </p:cNvPr>
          <p:cNvSpPr>
            <a:spLocks noGrp="1"/>
          </p:cNvSpPr>
          <p:nvPr>
            <p:ph type="sldNum" sz="quarter" idx="12"/>
          </p:nvPr>
        </p:nvSpPr>
        <p:spPr/>
        <p:txBody>
          <a:bodyPr/>
          <a:lstStyle/>
          <a:p>
            <a:fld id="{A6917CE6-869B-234C-BEBA-044F12F901AD}" type="slidenum">
              <a:rPr lang="en-US" smtClean="0"/>
              <a:t>‹#›</a:t>
            </a:fld>
            <a:endParaRPr lang="en-US"/>
          </a:p>
        </p:txBody>
      </p:sp>
    </p:spTree>
    <p:extLst>
      <p:ext uri="{BB962C8B-B14F-4D97-AF65-F5344CB8AC3E}">
        <p14:creationId xmlns:p14="http://schemas.microsoft.com/office/powerpoint/2010/main" val="13123667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tx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1487D13-CA7F-ED43-A618-24C38EC15193}" type="datetimeFigureOut">
              <a:rPr lang="en-US" smtClean="0"/>
              <a:t>4/27/22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917CE6-869B-234C-BEBA-044F12F901AD}" type="slidenum">
              <a:rPr lang="en-US" smtClean="0"/>
              <a:t>‹#›</a:t>
            </a:fld>
            <a:endParaRPr lang="en-US"/>
          </a:p>
        </p:txBody>
      </p:sp>
    </p:spTree>
    <p:extLst>
      <p:ext uri="{BB962C8B-B14F-4D97-AF65-F5344CB8AC3E}">
        <p14:creationId xmlns:p14="http://schemas.microsoft.com/office/powerpoint/2010/main" val="4666856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487D13-CA7F-ED43-A618-24C38EC15193}" type="datetimeFigureOut">
              <a:rPr lang="en-US" smtClean="0"/>
              <a:t>4/27/22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917CE6-869B-234C-BEBA-044F12F901AD}" type="slidenum">
              <a:rPr lang="en-US" smtClean="0"/>
              <a:t>‹#›</a:t>
            </a:fld>
            <a:endParaRPr lang="en-US"/>
          </a:p>
        </p:txBody>
      </p:sp>
    </p:spTree>
    <p:extLst>
      <p:ext uri="{BB962C8B-B14F-4D97-AF65-F5344CB8AC3E}">
        <p14:creationId xmlns:p14="http://schemas.microsoft.com/office/powerpoint/2010/main" val="37925152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tx1">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487D13-CA7F-ED43-A618-24C38EC15193}" type="datetimeFigureOut">
              <a:rPr lang="en-US" smtClean="0"/>
              <a:t>4/27/22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917CE6-869B-234C-BEBA-044F12F901AD}" type="slidenum">
              <a:rPr lang="en-US" smtClean="0"/>
              <a:t>‹#›</a:t>
            </a:fld>
            <a:endParaRPr lang="en-US"/>
          </a:p>
        </p:txBody>
      </p:sp>
    </p:spTree>
    <p:extLst>
      <p:ext uri="{BB962C8B-B14F-4D97-AF65-F5344CB8AC3E}">
        <p14:creationId xmlns:p14="http://schemas.microsoft.com/office/powerpoint/2010/main" val="1534842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AC9FC-CB3F-7F47-8662-B34DBFB4D6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271537-2A5A-E04D-89FF-A7C9BF4FAD56}"/>
              </a:ext>
            </a:extLst>
          </p:cNvPr>
          <p:cNvSpPr>
            <a:spLocks noGrp="1"/>
          </p:cNvSpPr>
          <p:nvPr>
            <p:ph type="dt" sz="half" idx="10"/>
          </p:nvPr>
        </p:nvSpPr>
        <p:spPr/>
        <p:txBody>
          <a:bodyPr/>
          <a:lstStyle/>
          <a:p>
            <a:fld id="{31487D13-CA7F-ED43-A618-24C38EC15193}" type="datetimeFigureOut">
              <a:rPr lang="en-US" smtClean="0"/>
              <a:t>4/26/22</a:t>
            </a:fld>
            <a:endParaRPr lang="en-US"/>
          </a:p>
        </p:txBody>
      </p:sp>
      <p:sp>
        <p:nvSpPr>
          <p:cNvPr id="4" name="Footer Placeholder 3">
            <a:extLst>
              <a:ext uri="{FF2B5EF4-FFF2-40B4-BE49-F238E27FC236}">
                <a16:creationId xmlns:a16="http://schemas.microsoft.com/office/drawing/2014/main" id="{3B7FBADB-1BBA-5642-89E7-0C0F53CB10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9248EE-B255-BA4B-941F-A284945227A2}"/>
              </a:ext>
            </a:extLst>
          </p:cNvPr>
          <p:cNvSpPr>
            <a:spLocks noGrp="1"/>
          </p:cNvSpPr>
          <p:nvPr>
            <p:ph type="sldNum" sz="quarter" idx="12"/>
          </p:nvPr>
        </p:nvSpPr>
        <p:spPr/>
        <p:txBody>
          <a:bodyPr/>
          <a:lstStyle/>
          <a:p>
            <a:fld id="{A6917CE6-869B-234C-BEBA-044F12F901AD}" type="slidenum">
              <a:rPr lang="en-US" smtClean="0"/>
              <a:t>‹#›</a:t>
            </a:fld>
            <a:endParaRPr lang="en-US"/>
          </a:p>
        </p:txBody>
      </p:sp>
    </p:spTree>
    <p:extLst>
      <p:ext uri="{BB962C8B-B14F-4D97-AF65-F5344CB8AC3E}">
        <p14:creationId xmlns:p14="http://schemas.microsoft.com/office/powerpoint/2010/main" val="39949257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1487D13-CA7F-ED43-A618-24C38EC15193}" type="datetimeFigureOut">
              <a:rPr lang="en-US" smtClean="0"/>
              <a:t>4/27/22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917CE6-869B-234C-BEBA-044F12F901AD}" type="slidenum">
              <a:rPr lang="en-US" smtClean="0"/>
              <a:t>‹#›</a:t>
            </a:fld>
            <a:endParaRPr lang="en-US"/>
          </a:p>
        </p:txBody>
      </p:sp>
    </p:spTree>
    <p:extLst>
      <p:ext uri="{BB962C8B-B14F-4D97-AF65-F5344CB8AC3E}">
        <p14:creationId xmlns:p14="http://schemas.microsoft.com/office/powerpoint/2010/main" val="1727685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1487D13-CA7F-ED43-A618-24C38EC15193}" type="datetimeFigureOut">
              <a:rPr lang="en-US" smtClean="0"/>
              <a:t>4/27/22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917CE6-869B-234C-BEBA-044F12F901AD}" type="slidenum">
              <a:rPr lang="en-US" smtClean="0"/>
              <a:t>‹#›</a:t>
            </a:fld>
            <a:endParaRPr lang="en-US"/>
          </a:p>
        </p:txBody>
      </p:sp>
    </p:spTree>
    <p:extLst>
      <p:ext uri="{BB962C8B-B14F-4D97-AF65-F5344CB8AC3E}">
        <p14:creationId xmlns:p14="http://schemas.microsoft.com/office/powerpoint/2010/main" val="9642825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487D13-CA7F-ED43-A618-24C38EC15193}" type="datetimeFigureOut">
              <a:rPr lang="en-US" smtClean="0"/>
              <a:t>4/27/22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917CE6-869B-234C-BEBA-044F12F901AD}" type="slidenum">
              <a:rPr lang="en-US" smtClean="0"/>
              <a:t>‹#›</a:t>
            </a:fld>
            <a:endParaRPr lang="en-US"/>
          </a:p>
        </p:txBody>
      </p:sp>
    </p:spTree>
    <p:extLst>
      <p:ext uri="{BB962C8B-B14F-4D97-AF65-F5344CB8AC3E}">
        <p14:creationId xmlns:p14="http://schemas.microsoft.com/office/powerpoint/2010/main" val="31018989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31487D13-CA7F-ED43-A618-24C38EC15193}" type="datetimeFigureOut">
              <a:rPr lang="en-US" smtClean="0"/>
              <a:t>4/27/22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917CE6-869B-234C-BEBA-044F12F901AD}" type="slidenum">
              <a:rPr lang="en-US" smtClean="0"/>
              <a:t>‹#›</a:t>
            </a:fld>
            <a:endParaRPr lang="en-US"/>
          </a:p>
        </p:txBody>
      </p:sp>
    </p:spTree>
    <p:extLst>
      <p:ext uri="{BB962C8B-B14F-4D97-AF65-F5344CB8AC3E}">
        <p14:creationId xmlns:p14="http://schemas.microsoft.com/office/powerpoint/2010/main" val="15298613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487D13-CA7F-ED43-A618-24C38EC15193}" type="datetimeFigureOut">
              <a:rPr lang="en-US" smtClean="0"/>
              <a:t>4/27/22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917CE6-869B-234C-BEBA-044F12F901AD}" type="slidenum">
              <a:rPr lang="en-US" smtClean="0"/>
              <a:t>‹#›</a:t>
            </a:fld>
            <a:endParaRPr lang="en-US"/>
          </a:p>
        </p:txBody>
      </p:sp>
    </p:spTree>
    <p:extLst>
      <p:ext uri="{BB962C8B-B14F-4D97-AF65-F5344CB8AC3E}">
        <p14:creationId xmlns:p14="http://schemas.microsoft.com/office/powerpoint/2010/main" val="30648134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487D13-CA7F-ED43-A618-24C38EC15193}" type="datetimeFigureOut">
              <a:rPr lang="en-US" smtClean="0"/>
              <a:t>4/27/22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917CE6-869B-234C-BEBA-044F12F901AD}" type="slidenum">
              <a:rPr lang="en-US" smtClean="0"/>
              <a:t>‹#›</a:t>
            </a:fld>
            <a:endParaRPr lang="en-US"/>
          </a:p>
        </p:txBody>
      </p:sp>
    </p:spTree>
    <p:extLst>
      <p:ext uri="{BB962C8B-B14F-4D97-AF65-F5344CB8AC3E}">
        <p14:creationId xmlns:p14="http://schemas.microsoft.com/office/powerpoint/2010/main" val="13808112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487D13-CA7F-ED43-A618-24C38EC15193}" type="datetimeFigureOut">
              <a:rPr lang="en-US" smtClean="0"/>
              <a:t>4/27/22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917CE6-869B-234C-BEBA-044F12F901AD}" type="slidenum">
              <a:rPr lang="en-US" smtClean="0"/>
              <a:t>‹#›</a:t>
            </a:fld>
            <a:endParaRPr lang="en-US"/>
          </a:p>
        </p:txBody>
      </p:sp>
    </p:spTree>
    <p:extLst>
      <p:ext uri="{BB962C8B-B14F-4D97-AF65-F5344CB8AC3E}">
        <p14:creationId xmlns:p14="http://schemas.microsoft.com/office/powerpoint/2010/main" val="23595880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487D13-CA7F-ED43-A618-24C38EC15193}" type="datetimeFigureOut">
              <a:rPr lang="en-US" smtClean="0"/>
              <a:t>4/27/22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917CE6-869B-234C-BEBA-044F12F901AD}" type="slidenum">
              <a:rPr lang="en-US" smtClean="0"/>
              <a:t>‹#›</a:t>
            </a:fld>
            <a:endParaRPr lang="en-US"/>
          </a:p>
        </p:txBody>
      </p:sp>
    </p:spTree>
    <p:extLst>
      <p:ext uri="{BB962C8B-B14F-4D97-AF65-F5344CB8AC3E}">
        <p14:creationId xmlns:p14="http://schemas.microsoft.com/office/powerpoint/2010/main" val="36849803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487D13-CA7F-ED43-A618-24C38EC15193}" type="datetimeFigureOut">
              <a:rPr lang="en-US" smtClean="0"/>
              <a:t>4/27/22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917CE6-869B-234C-BEBA-044F12F901AD}"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037310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487D13-CA7F-ED43-A618-24C38EC15193}" type="datetimeFigureOut">
              <a:rPr lang="en-US" smtClean="0"/>
              <a:t>4/27/22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917CE6-869B-234C-BEBA-044F12F901AD}" type="slidenum">
              <a:rPr lang="en-US" smtClean="0"/>
              <a:t>‹#›</a:t>
            </a:fld>
            <a:endParaRPr lang="en-US"/>
          </a:p>
        </p:txBody>
      </p:sp>
    </p:spTree>
    <p:extLst>
      <p:ext uri="{BB962C8B-B14F-4D97-AF65-F5344CB8AC3E}">
        <p14:creationId xmlns:p14="http://schemas.microsoft.com/office/powerpoint/2010/main" val="956468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7C7EC6-B4BF-444E-8F6D-0C60538BF967}"/>
              </a:ext>
            </a:extLst>
          </p:cNvPr>
          <p:cNvSpPr>
            <a:spLocks noGrp="1"/>
          </p:cNvSpPr>
          <p:nvPr>
            <p:ph type="dt" sz="half" idx="10"/>
          </p:nvPr>
        </p:nvSpPr>
        <p:spPr/>
        <p:txBody>
          <a:bodyPr/>
          <a:lstStyle/>
          <a:p>
            <a:fld id="{31487D13-CA7F-ED43-A618-24C38EC15193}" type="datetimeFigureOut">
              <a:rPr lang="en-US" smtClean="0"/>
              <a:t>4/26/22</a:t>
            </a:fld>
            <a:endParaRPr lang="en-US"/>
          </a:p>
        </p:txBody>
      </p:sp>
      <p:sp>
        <p:nvSpPr>
          <p:cNvPr id="3" name="Footer Placeholder 2">
            <a:extLst>
              <a:ext uri="{FF2B5EF4-FFF2-40B4-BE49-F238E27FC236}">
                <a16:creationId xmlns:a16="http://schemas.microsoft.com/office/drawing/2014/main" id="{A7350279-0A5B-0746-8143-F7ED99938B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36337E-6895-3E4D-9D03-029D7D33B5C3}"/>
              </a:ext>
            </a:extLst>
          </p:cNvPr>
          <p:cNvSpPr>
            <a:spLocks noGrp="1"/>
          </p:cNvSpPr>
          <p:nvPr>
            <p:ph type="sldNum" sz="quarter" idx="12"/>
          </p:nvPr>
        </p:nvSpPr>
        <p:spPr/>
        <p:txBody>
          <a:bodyPr/>
          <a:lstStyle/>
          <a:p>
            <a:fld id="{A6917CE6-869B-234C-BEBA-044F12F901AD}" type="slidenum">
              <a:rPr lang="en-US" smtClean="0"/>
              <a:t>‹#›</a:t>
            </a:fld>
            <a:endParaRPr lang="en-US"/>
          </a:p>
        </p:txBody>
      </p:sp>
    </p:spTree>
    <p:extLst>
      <p:ext uri="{BB962C8B-B14F-4D97-AF65-F5344CB8AC3E}">
        <p14:creationId xmlns:p14="http://schemas.microsoft.com/office/powerpoint/2010/main" val="3869803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1487D13-CA7F-ED43-A618-24C38EC15193}" type="datetimeFigureOut">
              <a:rPr lang="en-US" smtClean="0"/>
              <a:t>4/27/22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917CE6-869B-234C-BEBA-044F12F901AD}" type="slidenum">
              <a:rPr lang="en-US" smtClean="0"/>
              <a:t>‹#›</a:t>
            </a:fld>
            <a:endParaRPr lang="en-US"/>
          </a:p>
        </p:txBody>
      </p:sp>
    </p:spTree>
    <p:extLst>
      <p:ext uri="{BB962C8B-B14F-4D97-AF65-F5344CB8AC3E}">
        <p14:creationId xmlns:p14="http://schemas.microsoft.com/office/powerpoint/2010/main" val="17168921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1487D13-CA7F-ED43-A618-24C38EC15193}" type="datetimeFigureOut">
              <a:rPr lang="en-US" smtClean="0"/>
              <a:t>4/27/22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917CE6-869B-234C-BEBA-044F12F901AD}" type="slidenum">
              <a:rPr lang="en-US" smtClean="0"/>
              <a:t>‹#›</a:t>
            </a:fld>
            <a:endParaRPr lang="en-US"/>
          </a:p>
        </p:txBody>
      </p:sp>
    </p:spTree>
    <p:extLst>
      <p:ext uri="{BB962C8B-B14F-4D97-AF65-F5344CB8AC3E}">
        <p14:creationId xmlns:p14="http://schemas.microsoft.com/office/powerpoint/2010/main" val="9241225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487D13-CA7F-ED43-A618-24C38EC15193}" type="datetimeFigureOut">
              <a:rPr lang="en-US" smtClean="0"/>
              <a:t>4/27/22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917CE6-869B-234C-BEBA-044F12F901AD}" type="slidenum">
              <a:rPr lang="en-US" smtClean="0"/>
              <a:t>‹#›</a:t>
            </a:fld>
            <a:endParaRPr lang="en-US"/>
          </a:p>
        </p:txBody>
      </p:sp>
    </p:spTree>
    <p:extLst>
      <p:ext uri="{BB962C8B-B14F-4D97-AF65-F5344CB8AC3E}">
        <p14:creationId xmlns:p14="http://schemas.microsoft.com/office/powerpoint/2010/main" val="18976276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487D13-CA7F-ED43-A618-24C38EC15193}" type="datetimeFigureOut">
              <a:rPr lang="en-US" smtClean="0"/>
              <a:t>4/27/22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917CE6-869B-234C-BEBA-044F12F901AD}" type="slidenum">
              <a:rPr lang="en-US" smtClean="0"/>
              <a:t>‹#›</a:t>
            </a:fld>
            <a:endParaRPr lang="en-US"/>
          </a:p>
        </p:txBody>
      </p:sp>
    </p:spTree>
    <p:extLst>
      <p:ext uri="{BB962C8B-B14F-4D97-AF65-F5344CB8AC3E}">
        <p14:creationId xmlns:p14="http://schemas.microsoft.com/office/powerpoint/2010/main" val="19532287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487D13-CA7F-ED43-A618-24C38EC15193}" type="datetimeFigureOut">
              <a:rPr lang="en-US" smtClean="0"/>
              <a:t>4/27/22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917CE6-869B-234C-BEBA-044F12F901AD}" type="slidenum">
              <a:rPr lang="en-US" smtClean="0"/>
              <a:t>‹#›</a:t>
            </a:fld>
            <a:endParaRPr lang="en-US"/>
          </a:p>
        </p:txBody>
      </p:sp>
    </p:spTree>
    <p:extLst>
      <p:ext uri="{BB962C8B-B14F-4D97-AF65-F5344CB8AC3E}">
        <p14:creationId xmlns:p14="http://schemas.microsoft.com/office/powerpoint/2010/main" val="19148298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4/27/22</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204084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4/27/22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681634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4/27/22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832378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4/27/22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418277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4/27/22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38796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C2A2B-21F0-DD46-B548-3540574421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F976E1-28D8-0B42-BFE0-BDAE395632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101B3D-547A-014D-8ED5-55EC4CE95E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BC001CE-6DDC-B542-849A-C3C09EAC11E1}"/>
              </a:ext>
            </a:extLst>
          </p:cNvPr>
          <p:cNvSpPr>
            <a:spLocks noGrp="1"/>
          </p:cNvSpPr>
          <p:nvPr>
            <p:ph type="dt" sz="half" idx="10"/>
          </p:nvPr>
        </p:nvSpPr>
        <p:spPr/>
        <p:txBody>
          <a:bodyPr/>
          <a:lstStyle/>
          <a:p>
            <a:fld id="{31487D13-CA7F-ED43-A618-24C38EC15193}" type="datetimeFigureOut">
              <a:rPr lang="en-US" smtClean="0"/>
              <a:t>4/26/22</a:t>
            </a:fld>
            <a:endParaRPr lang="en-US"/>
          </a:p>
        </p:txBody>
      </p:sp>
      <p:sp>
        <p:nvSpPr>
          <p:cNvPr id="6" name="Footer Placeholder 5">
            <a:extLst>
              <a:ext uri="{FF2B5EF4-FFF2-40B4-BE49-F238E27FC236}">
                <a16:creationId xmlns:a16="http://schemas.microsoft.com/office/drawing/2014/main" id="{A08F88A9-3B43-3F4C-8380-506BF80A7B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696B76-68F9-B141-A719-0474B1D1EF41}"/>
              </a:ext>
            </a:extLst>
          </p:cNvPr>
          <p:cNvSpPr>
            <a:spLocks noGrp="1"/>
          </p:cNvSpPr>
          <p:nvPr>
            <p:ph type="sldNum" sz="quarter" idx="12"/>
          </p:nvPr>
        </p:nvSpPr>
        <p:spPr/>
        <p:txBody>
          <a:bodyPr/>
          <a:lstStyle/>
          <a:p>
            <a:fld id="{A6917CE6-869B-234C-BEBA-044F12F901AD}" type="slidenum">
              <a:rPr lang="en-US" smtClean="0"/>
              <a:t>‹#›</a:t>
            </a:fld>
            <a:endParaRPr lang="en-US"/>
          </a:p>
        </p:txBody>
      </p:sp>
    </p:spTree>
    <p:extLst>
      <p:ext uri="{BB962C8B-B14F-4D97-AF65-F5344CB8AC3E}">
        <p14:creationId xmlns:p14="http://schemas.microsoft.com/office/powerpoint/2010/main" val="22033668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4/27/22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491287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4/27/22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345153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4/27/22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292903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4/27/22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771741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4/27/22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880152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4/27/22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538191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4/27/22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032744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4/27/22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944389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4/27/22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750922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4/27/22</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25207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0B7AA-71EC-B146-A32E-6776353A0B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772B7A-F208-B041-B8A5-34690AD68E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579177-6D27-F348-AF83-4BF3D8179B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399850D-8B61-7F45-B15F-673B893267E7}"/>
              </a:ext>
            </a:extLst>
          </p:cNvPr>
          <p:cNvSpPr>
            <a:spLocks noGrp="1"/>
          </p:cNvSpPr>
          <p:nvPr>
            <p:ph type="dt" sz="half" idx="10"/>
          </p:nvPr>
        </p:nvSpPr>
        <p:spPr/>
        <p:txBody>
          <a:bodyPr/>
          <a:lstStyle/>
          <a:p>
            <a:fld id="{31487D13-CA7F-ED43-A618-24C38EC15193}" type="datetimeFigureOut">
              <a:rPr lang="en-US" smtClean="0"/>
              <a:t>4/26/22</a:t>
            </a:fld>
            <a:endParaRPr lang="en-US"/>
          </a:p>
        </p:txBody>
      </p:sp>
      <p:sp>
        <p:nvSpPr>
          <p:cNvPr id="6" name="Footer Placeholder 5">
            <a:extLst>
              <a:ext uri="{FF2B5EF4-FFF2-40B4-BE49-F238E27FC236}">
                <a16:creationId xmlns:a16="http://schemas.microsoft.com/office/drawing/2014/main" id="{E7225A76-6B6E-7445-B394-A2641CDC97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664324-31BD-4145-B308-E5E0DBD75B59}"/>
              </a:ext>
            </a:extLst>
          </p:cNvPr>
          <p:cNvSpPr>
            <a:spLocks noGrp="1"/>
          </p:cNvSpPr>
          <p:nvPr>
            <p:ph type="sldNum" sz="quarter" idx="12"/>
          </p:nvPr>
        </p:nvSpPr>
        <p:spPr/>
        <p:txBody>
          <a:bodyPr/>
          <a:lstStyle/>
          <a:p>
            <a:fld id="{A6917CE6-869B-234C-BEBA-044F12F901AD}" type="slidenum">
              <a:rPr lang="en-US" smtClean="0"/>
              <a:t>‹#›</a:t>
            </a:fld>
            <a:endParaRPr lang="en-US"/>
          </a:p>
        </p:txBody>
      </p:sp>
    </p:spTree>
    <p:extLst>
      <p:ext uri="{BB962C8B-B14F-4D97-AF65-F5344CB8AC3E}">
        <p14:creationId xmlns:p14="http://schemas.microsoft.com/office/powerpoint/2010/main" val="14075997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4/27/22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308703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4/27/22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5459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image" Target="../media/image1.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theme" Target="../theme/theme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image" Target="../media/image4.jpeg"/><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00F858-7B90-3D45-B645-690CFFA572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ED4552-EE44-B245-9BB2-112444FC84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2A6997-370E-6C4C-BDBF-E018A1EF6E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487D13-CA7F-ED43-A618-24C38EC15193}" type="datetimeFigureOut">
              <a:rPr lang="en-US" smtClean="0"/>
              <a:t>4/26/22</a:t>
            </a:fld>
            <a:endParaRPr lang="en-US"/>
          </a:p>
        </p:txBody>
      </p:sp>
      <p:sp>
        <p:nvSpPr>
          <p:cNvPr id="5" name="Footer Placeholder 4">
            <a:extLst>
              <a:ext uri="{FF2B5EF4-FFF2-40B4-BE49-F238E27FC236}">
                <a16:creationId xmlns:a16="http://schemas.microsoft.com/office/drawing/2014/main" id="{6EED7F70-025F-244A-A3CA-4B20856235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8CAC28-B8C8-674B-B842-961C08A95A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917CE6-869B-234C-BEBA-044F12F901AD}" type="slidenum">
              <a:rPr lang="en-US" smtClean="0"/>
              <a:t>‹#›</a:t>
            </a:fld>
            <a:endParaRPr lang="en-US"/>
          </a:p>
        </p:txBody>
      </p:sp>
    </p:spTree>
    <p:extLst>
      <p:ext uri="{BB962C8B-B14F-4D97-AF65-F5344CB8AC3E}">
        <p14:creationId xmlns:p14="http://schemas.microsoft.com/office/powerpoint/2010/main" val="932417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B8FE68-5583-1B4A-AC6A-854C8D6B80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687FC8-8BB6-5649-8CAE-A8AB4050C9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DC46D7-F8F5-F044-A58B-88C20DE025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464960-E0DE-B04F-AA81-0C56D3DB2E6F}" type="datetimeFigureOut">
              <a:rPr lang="en-US" smtClean="0"/>
              <a:t>4/27/22</a:t>
            </a:fld>
            <a:endParaRPr lang="en-US"/>
          </a:p>
        </p:txBody>
      </p:sp>
      <p:sp>
        <p:nvSpPr>
          <p:cNvPr id="5" name="Footer Placeholder 4">
            <a:extLst>
              <a:ext uri="{FF2B5EF4-FFF2-40B4-BE49-F238E27FC236}">
                <a16:creationId xmlns:a16="http://schemas.microsoft.com/office/drawing/2014/main" id="{43A989D0-4A3D-604F-98A5-EBBFD41590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6EC2E9-7000-C84F-B9DC-83E38BB18E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A8F88C-2E03-4D4E-B0BE-F72641733372}" type="slidenum">
              <a:rPr lang="en-US" smtClean="0"/>
              <a:t>‹#›</a:t>
            </a:fld>
            <a:endParaRPr lang="en-US"/>
          </a:p>
        </p:txBody>
      </p:sp>
    </p:spTree>
    <p:extLst>
      <p:ext uri="{BB962C8B-B14F-4D97-AF65-F5344CB8AC3E}">
        <p14:creationId xmlns:p14="http://schemas.microsoft.com/office/powerpoint/2010/main" val="25035159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91651A-6A11-B156-688F-E2E4B7963D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646ACF-4065-7197-ED7F-5A6C63956D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73A4A8-20A2-3711-6865-1CF4AF2BD7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5247A8-890E-FB45-A040-E135546C34BC}" type="datetimeFigureOut">
              <a:rPr lang="en-US" smtClean="0"/>
              <a:t>4/27/22</a:t>
            </a:fld>
            <a:endParaRPr lang="en-US"/>
          </a:p>
        </p:txBody>
      </p:sp>
      <p:sp>
        <p:nvSpPr>
          <p:cNvPr id="5" name="Footer Placeholder 4">
            <a:extLst>
              <a:ext uri="{FF2B5EF4-FFF2-40B4-BE49-F238E27FC236}">
                <a16:creationId xmlns:a16="http://schemas.microsoft.com/office/drawing/2014/main" id="{7B449605-06CF-A804-112D-C89C6EB3B6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93E61-1D3C-395A-419E-8E69B3AFD6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802C8F-BBFD-154A-BDBE-AF806FC72EF1}" type="slidenum">
              <a:rPr lang="en-US" smtClean="0"/>
              <a:t>‹#›</a:t>
            </a:fld>
            <a:endParaRPr lang="en-US"/>
          </a:p>
        </p:txBody>
      </p:sp>
    </p:spTree>
    <p:extLst>
      <p:ext uri="{BB962C8B-B14F-4D97-AF65-F5344CB8AC3E}">
        <p14:creationId xmlns:p14="http://schemas.microsoft.com/office/powerpoint/2010/main" val="2520021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30991260"/>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00F858-7B90-3D45-B645-690CFFA572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ED4552-EE44-B245-9BB2-112444FC84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2A6997-370E-6C4C-BDBF-E018A1EF6E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487D13-CA7F-ED43-A618-24C38EC15193}" type="datetimeFigureOut">
              <a:rPr lang="en-US" smtClean="0"/>
              <a:t>4/27/22</a:t>
            </a:fld>
            <a:endParaRPr lang="en-US"/>
          </a:p>
        </p:txBody>
      </p:sp>
      <p:sp>
        <p:nvSpPr>
          <p:cNvPr id="5" name="Footer Placeholder 4">
            <a:extLst>
              <a:ext uri="{FF2B5EF4-FFF2-40B4-BE49-F238E27FC236}">
                <a16:creationId xmlns:a16="http://schemas.microsoft.com/office/drawing/2014/main" id="{6EED7F70-025F-244A-A3CA-4B20856235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8CAC28-B8C8-674B-B842-961C08A95A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917CE6-869B-234C-BEBA-044F12F901AD}" type="slidenum">
              <a:rPr lang="en-US" smtClean="0"/>
              <a:t>‹#›</a:t>
            </a:fld>
            <a:endParaRPr lang="en-US"/>
          </a:p>
        </p:txBody>
      </p:sp>
    </p:spTree>
    <p:extLst>
      <p:ext uri="{BB962C8B-B14F-4D97-AF65-F5344CB8AC3E}">
        <p14:creationId xmlns:p14="http://schemas.microsoft.com/office/powerpoint/2010/main" val="267253999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4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31487D13-CA7F-ED43-A618-24C38EC15193}" type="datetimeFigureOut">
              <a:rPr lang="en-US" smtClean="0"/>
              <a:t>4/27/22</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A6917CE6-869B-234C-BEBA-044F12F901AD}" type="slidenum">
              <a:rPr lang="en-US" smtClean="0"/>
              <a:t>‹#›</a:t>
            </a:fld>
            <a:endParaRPr lang="en-US"/>
          </a:p>
        </p:txBody>
      </p:sp>
    </p:spTree>
    <p:extLst>
      <p:ext uri="{BB962C8B-B14F-4D97-AF65-F5344CB8AC3E}">
        <p14:creationId xmlns:p14="http://schemas.microsoft.com/office/powerpoint/2010/main" val="3410670082"/>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outerShdw blurRad="47625" dist="12700" dir="2700000" algn="tl" rotWithShape="0">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outerShdw blurRad="47625" dist="12700" dir="2700000" algn="tl" rotWithShape="0">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outerShdw blurRad="47625" dist="12700" dir="2700000" algn="tl" rotWithShape="0">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4/27/22</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7022571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2.tiff"/><Relationship Id="rId3" Type="http://schemas.openxmlformats.org/officeDocument/2006/relationships/image" Target="../media/image27.jpeg"/><Relationship Id="rId7" Type="http://schemas.openxmlformats.org/officeDocument/2006/relationships/image" Target="../media/image31.jp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gif"/><Relationship Id="rId9" Type="http://schemas.openxmlformats.org/officeDocument/2006/relationships/image" Target="../media/image33.jp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t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emf"/><Relationship Id="rId4" Type="http://schemas.openxmlformats.org/officeDocument/2006/relationships/image" Target="../media/image53.png"/><Relationship Id="rId9" Type="http://schemas.openxmlformats.org/officeDocument/2006/relationships/image" Target="../media/image58.tiff"/></Relationships>
</file>

<file path=ppt/slides/_rels/slide2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image" Target="../media/image65.jp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media/image67.jpg"/><Relationship Id="rId4" Type="http://schemas.openxmlformats.org/officeDocument/2006/relationships/image" Target="../media/image66.jpg"/><Relationship Id="rId9" Type="http://schemas.openxmlformats.org/officeDocument/2006/relationships/image" Target="../media/image71.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4.xml"/></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g"/><Relationship Id="rId2" Type="http://schemas.openxmlformats.org/officeDocument/2006/relationships/image" Target="../media/image72.jpeg"/><Relationship Id="rId1" Type="http://schemas.openxmlformats.org/officeDocument/2006/relationships/slideLayout" Target="../slideLayouts/slideLayout24.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othersociologist.com/2015/04/13/marie-maynard-daly/" TargetMode="External"/><Relationship Id="rId2" Type="http://schemas.openxmlformats.org/officeDocument/2006/relationships/image" Target="../media/image7.jpg"/><Relationship Id="rId1" Type="http://schemas.openxmlformats.org/officeDocument/2006/relationships/slideLayout" Target="../slideLayouts/slideLayout75.xml"/><Relationship Id="rId4" Type="http://schemas.openxmlformats.org/officeDocument/2006/relationships/hyperlink" Target="https://creativecommons.org/licenses/by-nc-nd/3.0/"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8.png"/><Relationship Id="rId5" Type="http://schemas.openxmlformats.org/officeDocument/2006/relationships/diagramQuickStyle" Target="../diagrams/quickStyle1.xml"/><Relationship Id="rId10" Type="http://schemas.openxmlformats.org/officeDocument/2006/relationships/image" Target="../media/image17.jpeg"/><Relationship Id="rId4" Type="http://schemas.openxmlformats.org/officeDocument/2006/relationships/diagramLayout" Target="../diagrams/layout1.xml"/><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EB2AF-DBE8-A247-89B8-A3FA5F421AA5}"/>
              </a:ext>
            </a:extLst>
          </p:cNvPr>
          <p:cNvSpPr>
            <a:spLocks noGrp="1"/>
          </p:cNvSpPr>
          <p:nvPr>
            <p:ph type="title"/>
          </p:nvPr>
        </p:nvSpPr>
        <p:spPr>
          <a:xfrm>
            <a:off x="729343" y="2357210"/>
            <a:ext cx="10515600" cy="1325563"/>
          </a:xfrm>
        </p:spPr>
        <p:txBody>
          <a:bodyPr>
            <a:normAutofit fontScale="90000"/>
          </a:bodyPr>
          <a:lstStyle/>
          <a:p>
            <a:pPr algn="ctr"/>
            <a:r>
              <a:rPr lang="en-US" dirty="0"/>
              <a:t>STS across the Commonwealth</a:t>
            </a:r>
            <a:br>
              <a:rPr lang="en-US" dirty="0"/>
            </a:br>
            <a:r>
              <a:rPr lang="en-US" dirty="0"/>
              <a:t>Lightning Talks</a:t>
            </a:r>
            <a:br>
              <a:rPr lang="en-US" dirty="0"/>
            </a:br>
            <a:br>
              <a:rPr lang="en-US" dirty="0"/>
            </a:br>
            <a:r>
              <a:rPr lang="en-US" dirty="0"/>
              <a:t>Session A</a:t>
            </a:r>
          </a:p>
        </p:txBody>
      </p:sp>
    </p:spTree>
    <p:extLst>
      <p:ext uri="{BB962C8B-B14F-4D97-AF65-F5344CB8AC3E}">
        <p14:creationId xmlns:p14="http://schemas.microsoft.com/office/powerpoint/2010/main" val="2008271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E9F2EADC-5348-8B49-BAE9-DDE3F18618A0}"/>
              </a:ext>
            </a:extLst>
          </p:cNvPr>
          <p:cNvSpPr txBox="1">
            <a:spLocks/>
          </p:cNvSpPr>
          <p:nvPr/>
        </p:nvSpPr>
        <p:spPr>
          <a:xfrm>
            <a:off x="4318094" y="2233099"/>
            <a:ext cx="3552116" cy="3019175"/>
          </a:xfrm>
          <a:prstGeom prst="rect">
            <a:avLst/>
          </a:prstGeom>
        </p:spPr>
        <p:txBody>
          <a:bodyPr vert="horz" lIns="0" tIns="45720" rIns="0" bIns="45720" rtlCol="0">
            <a:normAutofit/>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Content Placeholder 2">
            <a:extLst>
              <a:ext uri="{FF2B5EF4-FFF2-40B4-BE49-F238E27FC236}">
                <a16:creationId xmlns:a16="http://schemas.microsoft.com/office/drawing/2014/main" id="{B8DB780A-6D87-4847-A757-4C696B6F7169}"/>
              </a:ext>
            </a:extLst>
          </p:cNvPr>
          <p:cNvSpPr txBox="1">
            <a:spLocks/>
          </p:cNvSpPr>
          <p:nvPr/>
        </p:nvSpPr>
        <p:spPr>
          <a:xfrm>
            <a:off x="8106823" y="2218909"/>
            <a:ext cx="3837026" cy="3019175"/>
          </a:xfrm>
          <a:prstGeom prst="rect">
            <a:avLst/>
          </a:prstGeom>
        </p:spPr>
        <p:txBody>
          <a:bodyPr vert="horz" lIns="0" tIns="45720" rIns="0" bIns="45720" rtlCol="0">
            <a:normAutofit/>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64" marR="0" lvl="0" indent="-283464" algn="l" defTabSz="914400" rtl="0" eaLnBrk="1" fontAlgn="auto" latinLnBrk="0" hangingPunct="1">
              <a:lnSpc>
                <a:spcPct val="100000"/>
              </a:lnSpc>
              <a:spcBef>
                <a:spcPts val="0"/>
              </a:spcBef>
              <a:spcAft>
                <a:spcPts val="600"/>
              </a:spcAft>
              <a:buClr>
                <a:srgbClr val="4472C4"/>
              </a:buClr>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Light" panose="020F0302020204030204"/>
                <a:ea typeface="+mn-ea"/>
                <a:cs typeface="+mn-cs"/>
              </a:rPr>
              <a:t>Racializing Sheep &amp; Beavers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3464" marR="0" lvl="0" indent="-283464" algn="l" defTabSz="914400" rtl="0" eaLnBrk="1" fontAlgn="auto" latinLnBrk="0" hangingPunct="1">
              <a:lnSpc>
                <a:spcPct val="100000"/>
              </a:lnSpc>
              <a:spcBef>
                <a:spcPts val="0"/>
              </a:spcBef>
              <a:spcAft>
                <a:spcPts val="6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White Argentina is more-than-human</a:t>
            </a:r>
          </a:p>
          <a:p>
            <a:pPr marL="283464" marR="0" lvl="0" indent="-283464" algn="l" defTabSz="914400" rtl="0" eaLnBrk="1" fontAlgn="auto" latinLnBrk="0" hangingPunct="1">
              <a:lnSpc>
                <a:spcPct val="100000"/>
              </a:lnSpc>
              <a:spcBef>
                <a:spcPts val="0"/>
              </a:spcBef>
              <a:spcAft>
                <a:spcPts val="600"/>
              </a:spcAft>
              <a:buClr>
                <a:srgbClr val="4472C4"/>
              </a:buClr>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Materialsemiotic</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Alliances</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Content Placeholder 3">
            <a:extLst>
              <a:ext uri="{FF2B5EF4-FFF2-40B4-BE49-F238E27FC236}">
                <a16:creationId xmlns:a16="http://schemas.microsoft.com/office/drawing/2014/main" id="{61D219C2-7E5E-6641-8430-251FEFC1E52C}"/>
              </a:ext>
            </a:extLst>
          </p:cNvPr>
          <p:cNvSpPr txBox="1">
            <a:spLocks/>
          </p:cNvSpPr>
          <p:nvPr/>
        </p:nvSpPr>
        <p:spPr>
          <a:xfrm>
            <a:off x="288161" y="2411718"/>
            <a:ext cx="3775341" cy="3019175"/>
          </a:xfrm>
          <a:prstGeom prst="rect">
            <a:avLst/>
          </a:prstGeom>
        </p:spPr>
        <p:txBody>
          <a:bodyPr vert="horz" lIns="0" tIns="45720" rIns="0" bIns="45720" rtlCol="0">
            <a:normAutofit/>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Tierra del Fuego (1940s-2020s)</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Beavers, brought from Canada to whiten, modernize, &amp; colonize, are today “invasive” - global eradication. </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 Placeholder 4">
            <a:extLst>
              <a:ext uri="{FF2B5EF4-FFF2-40B4-BE49-F238E27FC236}">
                <a16:creationId xmlns:a16="http://schemas.microsoft.com/office/drawing/2014/main" id="{8907B0D2-C0A4-CF44-8903-0F7626D525A7}"/>
              </a:ext>
            </a:extLst>
          </p:cNvPr>
          <p:cNvSpPr txBox="1">
            <a:spLocks/>
          </p:cNvSpPr>
          <p:nvPr/>
        </p:nvSpPr>
        <p:spPr>
          <a:xfrm>
            <a:off x="288161" y="1637131"/>
            <a:ext cx="4029933" cy="613185"/>
          </a:xfrm>
          <a:prstGeom prst="rect">
            <a:avLst/>
          </a:prstGeom>
        </p:spPr>
        <p:txBody>
          <a:bodyPr vert="horz" lIns="0" tIns="45720" rIns="0" bIns="45720" rtlCol="0" anchor="ctr">
            <a:normAutofit fontScale="92500" lnSpcReduction="10000"/>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rPr>
              <a:t>Race, Environmental Science &amp; Reparation</a:t>
            </a:r>
          </a:p>
        </p:txBody>
      </p:sp>
      <p:sp>
        <p:nvSpPr>
          <p:cNvPr id="18" name="Text Placeholder 5">
            <a:extLst>
              <a:ext uri="{FF2B5EF4-FFF2-40B4-BE49-F238E27FC236}">
                <a16:creationId xmlns:a16="http://schemas.microsoft.com/office/drawing/2014/main" id="{B20FE0F3-0C6E-B64E-BE95-EC22A39D455F}"/>
              </a:ext>
            </a:extLst>
          </p:cNvPr>
          <p:cNvSpPr txBox="1">
            <a:spLocks/>
          </p:cNvSpPr>
          <p:nvPr/>
        </p:nvSpPr>
        <p:spPr>
          <a:xfrm>
            <a:off x="7629525" y="1599499"/>
            <a:ext cx="4476750"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rPr>
              <a:t>White Animals (2022)</a:t>
            </a:r>
          </a:p>
        </p:txBody>
      </p:sp>
      <p:sp>
        <p:nvSpPr>
          <p:cNvPr id="19" name="Text Placeholder 6">
            <a:extLst>
              <a:ext uri="{FF2B5EF4-FFF2-40B4-BE49-F238E27FC236}">
                <a16:creationId xmlns:a16="http://schemas.microsoft.com/office/drawing/2014/main" id="{78E68C1A-BE64-6D47-85D3-0466456BA522}"/>
              </a:ext>
            </a:extLst>
          </p:cNvPr>
          <p:cNvSpPr txBox="1">
            <a:spLocks/>
          </p:cNvSpPr>
          <p:nvPr/>
        </p:nvSpPr>
        <p:spPr>
          <a:xfrm>
            <a:off x="4382429" y="1587127"/>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rPr>
              <a:t>Who, with whom, for what?</a:t>
            </a:r>
          </a:p>
        </p:txBody>
      </p:sp>
      <p:sp>
        <p:nvSpPr>
          <p:cNvPr id="20" name="Title 7">
            <a:extLst>
              <a:ext uri="{FF2B5EF4-FFF2-40B4-BE49-F238E27FC236}">
                <a16:creationId xmlns:a16="http://schemas.microsoft.com/office/drawing/2014/main" id="{B444239C-D181-7644-A540-7A824E38DC26}"/>
              </a:ext>
            </a:extLst>
          </p:cNvPr>
          <p:cNvSpPr txBox="1">
            <a:spLocks/>
          </p:cNvSpPr>
          <p:nvPr/>
        </p:nvSpPr>
        <p:spPr>
          <a:xfrm>
            <a:off x="480280" y="427997"/>
            <a:ext cx="11343027" cy="1126345"/>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3200" b="1" i="0" kern="1200" cap="all" spc="300" baseline="0">
                <a:solidFill>
                  <a:schemeClr val="accent1"/>
                </a:solidFill>
                <a:latin typeface="+mn-lt"/>
                <a:ea typeface="Arial" charset="0"/>
                <a:cs typeface="Arial"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all" spc="300" normalizeH="0" baseline="0" noProof="0" dirty="0">
                <a:ln>
                  <a:noFill/>
                </a:ln>
                <a:solidFill>
                  <a:prstClr val="white"/>
                </a:solidFill>
                <a:effectLst/>
                <a:uLnTx/>
                <a:uFillTx/>
                <a:latin typeface="Calibri" panose="020F0502020204030204"/>
                <a:cs typeface="Arial" charset="0"/>
              </a:rPr>
              <a:t>MARA DICENTA</a:t>
            </a:r>
            <a:br>
              <a:rPr kumimoji="0" lang="en-US" sz="3200" b="1" i="0" u="none" strike="noStrike" kern="1200" cap="all" spc="300" normalizeH="0" baseline="0" noProof="0" dirty="0">
                <a:ln>
                  <a:noFill/>
                </a:ln>
                <a:solidFill>
                  <a:prstClr val="white"/>
                </a:solidFill>
                <a:effectLst/>
                <a:uLnTx/>
                <a:uFillTx/>
                <a:latin typeface="Calibri" panose="020F0502020204030204"/>
                <a:cs typeface="Arial" charset="0"/>
              </a:rPr>
            </a:br>
            <a:r>
              <a:rPr kumimoji="0" lang="en-US" sz="2000" b="1" i="0" u="none" strike="noStrike" kern="1200" cap="all" spc="300" normalizeH="0" baseline="0" noProof="0" dirty="0">
                <a:ln>
                  <a:noFill/>
                </a:ln>
                <a:solidFill>
                  <a:prstClr val="white"/>
                </a:solidFill>
                <a:effectLst/>
                <a:uLnTx/>
                <a:uFillTx/>
                <a:latin typeface="Calibri" panose="020F0502020204030204"/>
                <a:cs typeface="Arial" charset="0"/>
              </a:rPr>
              <a:t>William &amp; </a:t>
            </a:r>
            <a:r>
              <a:rPr kumimoji="0" lang="en-US" sz="2000" b="1" i="0" u="none" strike="noStrike" kern="1200" cap="all" spc="300" normalizeH="0" baseline="0" noProof="0" dirty="0" err="1">
                <a:ln>
                  <a:noFill/>
                </a:ln>
                <a:solidFill>
                  <a:prstClr val="white"/>
                </a:solidFill>
                <a:effectLst/>
                <a:uLnTx/>
                <a:uFillTx/>
                <a:latin typeface="Calibri" panose="020F0502020204030204"/>
                <a:cs typeface="Arial" charset="0"/>
              </a:rPr>
              <a:t>mary</a:t>
            </a:r>
            <a:endParaRPr kumimoji="0" lang="en-US" sz="2000" b="1" i="0" u="none" strike="noStrike" kern="1200" cap="all" spc="300" normalizeH="0" baseline="0" noProof="0" dirty="0">
              <a:ln>
                <a:noFill/>
              </a:ln>
              <a:solidFill>
                <a:prstClr val="white"/>
              </a:solidFill>
              <a:effectLst/>
              <a:uLnTx/>
              <a:uFillTx/>
              <a:latin typeface="Calibri" panose="020F0502020204030204"/>
              <a:cs typeface="Arial" charset="0"/>
            </a:endParaRPr>
          </a:p>
        </p:txBody>
      </p:sp>
      <p:sp>
        <p:nvSpPr>
          <p:cNvPr id="21" name="Text Placeholder 8">
            <a:extLst>
              <a:ext uri="{FF2B5EF4-FFF2-40B4-BE49-F238E27FC236}">
                <a16:creationId xmlns:a16="http://schemas.microsoft.com/office/drawing/2014/main" id="{43E020C8-1643-4648-9DA0-1701DE00EADC}"/>
              </a:ext>
            </a:extLst>
          </p:cNvPr>
          <p:cNvSpPr txBox="1">
            <a:spLocks/>
          </p:cNvSpPr>
          <p:nvPr/>
        </p:nvSpPr>
        <p:spPr>
          <a:xfrm>
            <a:off x="480280" y="198285"/>
            <a:ext cx="11462020" cy="317500"/>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cap="all" spc="300" baseline="0">
                <a:solidFill>
                  <a:schemeClr val="accent2"/>
                </a:solidFill>
                <a:latin typeface="+mn-lt"/>
                <a:ea typeface="Arial" charset="0"/>
                <a:cs typeface="Arial" charset="0"/>
              </a:defRPr>
            </a:lvl1pPr>
            <a:lvl2pPr marL="4572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2pPr>
            <a:lvl3pPr marL="9144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3pPr>
            <a:lvl4pPr marL="13716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4pPr>
            <a:lvl5pPr marL="18288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1" i="0" u="none" strike="noStrike" kern="1200" cap="all" spc="300" normalizeH="0" baseline="0" noProof="0">
                <a:ln>
                  <a:noFill/>
                </a:ln>
                <a:solidFill>
                  <a:prstClr val="white"/>
                </a:solidFill>
                <a:effectLst/>
                <a:uLnTx/>
                <a:uFillTx/>
                <a:latin typeface="Calibri" panose="020F0502020204030204"/>
                <a:cs typeface="Arial" charset="0"/>
              </a:rPr>
              <a:t>STS Across the Commonwealth</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400" b="1" i="0" u="none" strike="noStrike" kern="1200" cap="all" spc="300" normalizeH="0" baseline="0" noProof="0" dirty="0">
              <a:ln>
                <a:noFill/>
              </a:ln>
              <a:solidFill>
                <a:prstClr val="white"/>
              </a:solidFill>
              <a:effectLst/>
              <a:uLnTx/>
              <a:uFillTx/>
              <a:latin typeface="Calibri" panose="020F0502020204030204"/>
              <a:cs typeface="Arial" charset="0"/>
            </a:endParaRPr>
          </a:p>
        </p:txBody>
      </p:sp>
      <p:cxnSp>
        <p:nvCxnSpPr>
          <p:cNvPr id="26" name="Straight Connector 25">
            <a:extLst>
              <a:ext uri="{FF2B5EF4-FFF2-40B4-BE49-F238E27FC236}">
                <a16:creationId xmlns:a16="http://schemas.microsoft.com/office/drawing/2014/main" id="{1376B34F-F2B2-5A41-8A10-34DE3EB07A34}"/>
              </a:ext>
            </a:extLst>
          </p:cNvPr>
          <p:cNvCxnSpPr>
            <a:cxnSpLocks/>
          </p:cNvCxnSpPr>
          <p:nvPr/>
        </p:nvCxnSpPr>
        <p:spPr>
          <a:xfrm>
            <a:off x="-117231" y="1554342"/>
            <a:ext cx="1243818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Marcador de contenido 3">
            <a:extLst>
              <a:ext uri="{FF2B5EF4-FFF2-40B4-BE49-F238E27FC236}">
                <a16:creationId xmlns:a16="http://schemas.microsoft.com/office/drawing/2014/main" id="{7D417B76-07A2-497D-AA86-85749BE52FB0}"/>
              </a:ext>
            </a:extLst>
          </p:cNvPr>
          <p:cNvPicPr>
            <a:picLocks/>
          </p:cNvPicPr>
          <p:nvPr/>
        </p:nvPicPr>
        <p:blipFill rotWithShape="1">
          <a:blip r:embed="rId2">
            <a:extLst>
              <a:ext uri="{28A0092B-C50C-407E-A947-70E740481C1C}">
                <a14:useLocalDpi xmlns:a14="http://schemas.microsoft.com/office/drawing/2010/main" val="0"/>
              </a:ext>
            </a:extLst>
          </a:blip>
          <a:srcRect l="50126"/>
          <a:stretch/>
        </p:blipFill>
        <p:spPr bwMode="auto">
          <a:xfrm>
            <a:off x="5147148" y="2233096"/>
            <a:ext cx="2128283" cy="3053342"/>
          </a:xfrm>
          <a:prstGeom prst="rect">
            <a:avLst/>
          </a:prstGeom>
          <a:noFill/>
          <a:ln>
            <a:noFill/>
          </a:ln>
          <a:extLst>
            <a:ext uri="{53640926-AAD7-44D8-BBD7-CCE9431645EC}">
              <a14:shadowObscured xmlns:a14="http://schemas.microsoft.com/office/drawing/2010/main"/>
            </a:ext>
          </a:extLst>
        </p:spPr>
      </p:pic>
      <p:sp>
        <p:nvSpPr>
          <p:cNvPr id="22" name="TextBox 21">
            <a:extLst>
              <a:ext uri="{FF2B5EF4-FFF2-40B4-BE49-F238E27FC236}">
                <a16:creationId xmlns:a16="http://schemas.microsoft.com/office/drawing/2014/main" id="{3EC6CECD-CB3C-43E5-A3C7-3BAE868C62EC}"/>
              </a:ext>
            </a:extLst>
          </p:cNvPr>
          <p:cNvSpPr txBox="1"/>
          <p:nvPr/>
        </p:nvSpPr>
        <p:spPr>
          <a:xfrm>
            <a:off x="3096614" y="5430893"/>
            <a:ext cx="6229350" cy="10002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300"/>
              </a:spcAft>
              <a:buClr>
                <a:srgbClr val="4472C4"/>
              </a:buClr>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Racializing Environmental Knowledges</a:t>
            </a:r>
          </a:p>
          <a:p>
            <a:pPr marL="0" marR="0" lvl="0" indent="0" algn="ctr" defTabSz="914400" rtl="0" eaLnBrk="1" fontAlgn="auto" latinLnBrk="0" hangingPunct="1">
              <a:lnSpc>
                <a:spcPct val="100000"/>
              </a:lnSpc>
              <a:spcBef>
                <a:spcPts val="0"/>
              </a:spcBef>
              <a:spcAft>
                <a:spcPts val="300"/>
              </a:spcAft>
              <a:buClr>
                <a:srgbClr val="4472C4"/>
              </a:buClr>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Ecological &amp; Social Effects</a:t>
            </a:r>
          </a:p>
          <a:p>
            <a:pPr marL="0" marR="0" lvl="0" indent="0" algn="ctr" defTabSz="914400" rtl="0" eaLnBrk="1" fontAlgn="auto" latinLnBrk="0" hangingPunct="1">
              <a:lnSpc>
                <a:spcPct val="100000"/>
              </a:lnSpc>
              <a:spcBef>
                <a:spcPts val="0"/>
              </a:spcBef>
              <a:spcAft>
                <a:spcPts val="300"/>
              </a:spcAft>
              <a:buClr>
                <a:srgbClr val="4472C4"/>
              </a:buClr>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Global Conservation and Reparation</a:t>
            </a:r>
          </a:p>
        </p:txBody>
      </p:sp>
      <p:pic>
        <p:nvPicPr>
          <p:cNvPr id="8" name="Picture 7">
            <a:extLst>
              <a:ext uri="{FF2B5EF4-FFF2-40B4-BE49-F238E27FC236}">
                <a16:creationId xmlns:a16="http://schemas.microsoft.com/office/drawing/2014/main" id="{7F09B537-1D3C-43D0-BA72-876CA2427152}"/>
              </a:ext>
            </a:extLst>
          </p:cNvPr>
          <p:cNvPicPr>
            <a:picLocks noChangeAspect="1"/>
          </p:cNvPicPr>
          <p:nvPr/>
        </p:nvPicPr>
        <p:blipFill>
          <a:blip r:embed="rId3"/>
          <a:stretch>
            <a:fillRect/>
          </a:stretch>
        </p:blipFill>
        <p:spPr>
          <a:xfrm>
            <a:off x="8875698" y="3357349"/>
            <a:ext cx="2397780" cy="1664658"/>
          </a:xfrm>
          <a:prstGeom prst="rect">
            <a:avLst/>
          </a:prstGeom>
        </p:spPr>
      </p:pic>
      <p:pic>
        <p:nvPicPr>
          <p:cNvPr id="28" name="Picture 27" descr="A picture containing grass, outdoor, nature, mountain&#10;&#10;Description automatically generated">
            <a:extLst>
              <a:ext uri="{FF2B5EF4-FFF2-40B4-BE49-F238E27FC236}">
                <a16:creationId xmlns:a16="http://schemas.microsoft.com/office/drawing/2014/main" id="{8E1062D7-6C90-4515-899F-071C9FFCFE45}"/>
              </a:ext>
            </a:extLst>
          </p:cNvPr>
          <p:cNvPicPr>
            <a:picLocks noChangeAspect="1"/>
          </p:cNvPicPr>
          <p:nvPr/>
        </p:nvPicPr>
        <p:blipFill>
          <a:blip r:embed="rId4"/>
          <a:stretch>
            <a:fillRect/>
          </a:stretch>
        </p:blipFill>
        <p:spPr>
          <a:xfrm>
            <a:off x="405030" y="4235511"/>
            <a:ext cx="3736630" cy="2101854"/>
          </a:xfrm>
          <a:prstGeom prst="rect">
            <a:avLst/>
          </a:prstGeom>
        </p:spPr>
      </p:pic>
      <p:pic>
        <p:nvPicPr>
          <p:cNvPr id="30" name="Picture 29" descr="A picture containing text, people, group&#10;&#10;Description automatically generated">
            <a:extLst>
              <a:ext uri="{FF2B5EF4-FFF2-40B4-BE49-F238E27FC236}">
                <a16:creationId xmlns:a16="http://schemas.microsoft.com/office/drawing/2014/main" id="{24018429-FEB1-41FA-8433-86357584B806}"/>
              </a:ext>
            </a:extLst>
          </p:cNvPr>
          <p:cNvPicPr>
            <a:picLocks noChangeAspect="1"/>
          </p:cNvPicPr>
          <p:nvPr/>
        </p:nvPicPr>
        <p:blipFill>
          <a:blip r:embed="rId5"/>
          <a:stretch>
            <a:fillRect/>
          </a:stretch>
        </p:blipFill>
        <p:spPr>
          <a:xfrm>
            <a:off x="8901473" y="5085182"/>
            <a:ext cx="2346230" cy="1498869"/>
          </a:xfrm>
          <a:prstGeom prst="rect">
            <a:avLst/>
          </a:prstGeom>
        </p:spPr>
      </p:pic>
    </p:spTree>
    <p:extLst>
      <p:ext uri="{BB962C8B-B14F-4D97-AF65-F5344CB8AC3E}">
        <p14:creationId xmlns:p14="http://schemas.microsoft.com/office/powerpoint/2010/main" val="4019088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E9F2EADC-5348-8B49-BAE9-DDE3F18618A0}"/>
              </a:ext>
            </a:extLst>
          </p:cNvPr>
          <p:cNvSpPr txBox="1">
            <a:spLocks/>
          </p:cNvSpPr>
          <p:nvPr/>
        </p:nvSpPr>
        <p:spPr>
          <a:xfrm>
            <a:off x="4318094" y="2233099"/>
            <a:ext cx="3552116" cy="3910525"/>
          </a:xfrm>
          <a:prstGeom prst="rect">
            <a:avLst/>
          </a:prstGeom>
        </p:spPr>
        <p:txBody>
          <a:bodyPr vert="horz" lIns="0" tIns="45720" rIns="0" bIns="45720" rtlCol="0">
            <a:normAutofit/>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4472C4"/>
              </a:buClr>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Why do people create charitable water fountains in Cairo, Egypt?</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1000"/>
              </a:spcAft>
              <a:buClr>
                <a:srgbClr val="4472C4"/>
              </a:buClr>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What is the moral/political economy context that drives these practices?</a:t>
            </a:r>
          </a:p>
          <a:p>
            <a:pPr marL="0" marR="0" lvl="0" indent="0" algn="ctr" defTabSz="914400" rtl="0" eaLnBrk="1" fontAlgn="auto" latinLnBrk="0" hangingPunct="1">
              <a:lnSpc>
                <a:spcPct val="100000"/>
              </a:lnSpc>
              <a:spcBef>
                <a:spcPts val="0"/>
              </a:spcBef>
              <a:spcAft>
                <a:spcPts val="1000"/>
              </a:spcAft>
              <a:buClr>
                <a:srgbClr val="4472C4"/>
              </a:buClr>
              <a:buSzTx/>
              <a:buFont typeface="Arial" panose="020B0604020202020204" pitchFamily="34" charset="0"/>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1000"/>
              </a:spcAft>
              <a:buClr>
                <a:srgbClr val="4472C4"/>
              </a:buClr>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How do these operate to change the context of water access?</a:t>
            </a:r>
          </a:p>
          <a:p>
            <a:pPr marL="0" marR="0" lvl="0" indent="0" algn="ctr" defTabSz="914400" rtl="0" eaLnBrk="1" fontAlgn="auto" latinLnBrk="0" hangingPunct="1">
              <a:lnSpc>
                <a:spcPct val="100000"/>
              </a:lnSpc>
              <a:spcBef>
                <a:spcPts val="0"/>
              </a:spcBef>
              <a:spcAft>
                <a:spcPts val="1000"/>
              </a:spcAft>
              <a:buClr>
                <a:srgbClr val="4472C4"/>
              </a:buClr>
              <a:buSzTx/>
              <a:buFont typeface="Arial" panose="020B0604020202020204" pitchFamily="34" charset="0"/>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1000"/>
              </a:spcAft>
              <a:buClr>
                <a:srgbClr val="4472C4"/>
              </a:buClr>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How has this changed over time?</a:t>
            </a:r>
          </a:p>
          <a:p>
            <a:pPr marL="0" marR="0" lvl="0" indent="0" algn="ctr" defTabSz="914400" rtl="0" eaLnBrk="1" fontAlgn="auto" latinLnBrk="0" hangingPunct="1">
              <a:lnSpc>
                <a:spcPct val="100000"/>
              </a:lnSpc>
              <a:spcBef>
                <a:spcPts val="0"/>
              </a:spcBef>
              <a:spcAft>
                <a:spcPts val="1000"/>
              </a:spcAft>
              <a:buClr>
                <a:srgbClr val="4472C4"/>
              </a:buClr>
              <a:buSzTx/>
              <a:buFont typeface="Arial" panose="020B0604020202020204" pitchFamily="34" charset="0"/>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Content Placeholder 2">
            <a:extLst>
              <a:ext uri="{FF2B5EF4-FFF2-40B4-BE49-F238E27FC236}">
                <a16:creationId xmlns:a16="http://schemas.microsoft.com/office/drawing/2014/main" id="{B8DB780A-6D87-4847-A757-4C696B6F7169}"/>
              </a:ext>
            </a:extLst>
          </p:cNvPr>
          <p:cNvSpPr txBox="1">
            <a:spLocks/>
          </p:cNvSpPr>
          <p:nvPr/>
        </p:nvSpPr>
        <p:spPr>
          <a:xfrm>
            <a:off x="8271191" y="2233100"/>
            <a:ext cx="3552116" cy="3019175"/>
          </a:xfrm>
          <a:prstGeom prst="rect">
            <a:avLst/>
          </a:prstGeom>
        </p:spPr>
        <p:txBody>
          <a:bodyPr vert="horz" lIns="0" tIns="45720" rIns="0" bIns="45720" rtlCol="0">
            <a:normAutofit/>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This is a long-standing practice that people are creatively reworking in the context of climate change-induced heat increases </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 Placeholder 5">
            <a:extLst>
              <a:ext uri="{FF2B5EF4-FFF2-40B4-BE49-F238E27FC236}">
                <a16:creationId xmlns:a16="http://schemas.microsoft.com/office/drawing/2014/main" id="{B20FE0F3-0C6E-B64E-BE95-EC22A39D455F}"/>
              </a:ext>
            </a:extLst>
          </p:cNvPr>
          <p:cNvSpPr txBox="1">
            <a:spLocks/>
          </p:cNvSpPr>
          <p:nvPr/>
        </p:nvSpPr>
        <p:spPr>
          <a:xfrm>
            <a:off x="8309788" y="1477461"/>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rPr>
              <a:t>Recent Finding</a:t>
            </a:r>
          </a:p>
        </p:txBody>
      </p:sp>
      <p:sp>
        <p:nvSpPr>
          <p:cNvPr id="19" name="Text Placeholder 6">
            <a:extLst>
              <a:ext uri="{FF2B5EF4-FFF2-40B4-BE49-F238E27FC236}">
                <a16:creationId xmlns:a16="http://schemas.microsoft.com/office/drawing/2014/main" id="{78E68C1A-BE64-6D47-85D3-0466456BA522}"/>
              </a:ext>
            </a:extLst>
          </p:cNvPr>
          <p:cNvSpPr txBox="1">
            <a:spLocks/>
          </p:cNvSpPr>
          <p:nvPr/>
        </p:nvSpPr>
        <p:spPr>
          <a:xfrm>
            <a:off x="4331482" y="1499075"/>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rPr>
              <a:t>Research Question(s)</a:t>
            </a:r>
          </a:p>
        </p:txBody>
      </p:sp>
      <p:sp>
        <p:nvSpPr>
          <p:cNvPr id="20" name="Title 7">
            <a:extLst>
              <a:ext uri="{FF2B5EF4-FFF2-40B4-BE49-F238E27FC236}">
                <a16:creationId xmlns:a16="http://schemas.microsoft.com/office/drawing/2014/main" id="{B444239C-D181-7644-A540-7A824E38DC26}"/>
              </a:ext>
            </a:extLst>
          </p:cNvPr>
          <p:cNvSpPr txBox="1">
            <a:spLocks/>
          </p:cNvSpPr>
          <p:nvPr/>
        </p:nvSpPr>
        <p:spPr>
          <a:xfrm>
            <a:off x="480280" y="427997"/>
            <a:ext cx="11343027" cy="1126345"/>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3200" b="1" i="0" kern="1200" cap="all" spc="300" baseline="0">
                <a:solidFill>
                  <a:schemeClr val="accent1"/>
                </a:solidFill>
                <a:latin typeface="+mn-lt"/>
                <a:ea typeface="Arial" charset="0"/>
                <a:cs typeface="Arial"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all" spc="300" normalizeH="0" baseline="0" noProof="0" dirty="0">
                <a:ln>
                  <a:noFill/>
                </a:ln>
                <a:solidFill>
                  <a:prstClr val="white"/>
                </a:solidFill>
                <a:effectLst/>
                <a:uLnTx/>
                <a:uFillTx/>
                <a:latin typeface="Calibri" panose="020F0502020204030204"/>
                <a:cs typeface="Arial" charset="0"/>
              </a:rPr>
              <a:t>Tessa Farmer</a:t>
            </a:r>
            <a:br>
              <a:rPr kumimoji="0" lang="en-US" sz="3200" b="1" i="0" u="none" strike="noStrike" kern="1200" cap="all" spc="300" normalizeH="0" baseline="0" noProof="0" dirty="0">
                <a:ln>
                  <a:noFill/>
                </a:ln>
                <a:solidFill>
                  <a:prstClr val="white"/>
                </a:solidFill>
                <a:effectLst/>
                <a:uLnTx/>
                <a:uFillTx/>
                <a:latin typeface="Calibri" panose="020F0502020204030204"/>
                <a:cs typeface="Arial" charset="0"/>
              </a:rPr>
            </a:br>
            <a:r>
              <a:rPr kumimoji="0" lang="en-US" sz="2000" b="1" i="0" u="none" strike="noStrike" kern="1200" cap="all" spc="300" normalizeH="0" baseline="0" noProof="0" dirty="0">
                <a:ln>
                  <a:noFill/>
                </a:ln>
                <a:solidFill>
                  <a:prstClr val="white"/>
                </a:solidFill>
                <a:effectLst/>
                <a:uLnTx/>
                <a:uFillTx/>
                <a:latin typeface="Calibri" panose="020F0502020204030204"/>
                <a:cs typeface="Arial" charset="0"/>
              </a:rPr>
              <a:t>MESALC and GLOBAL STUDIES</a:t>
            </a:r>
          </a:p>
        </p:txBody>
      </p:sp>
      <p:sp>
        <p:nvSpPr>
          <p:cNvPr id="21" name="Text Placeholder 8">
            <a:extLst>
              <a:ext uri="{FF2B5EF4-FFF2-40B4-BE49-F238E27FC236}">
                <a16:creationId xmlns:a16="http://schemas.microsoft.com/office/drawing/2014/main" id="{43E020C8-1643-4648-9DA0-1701DE00EADC}"/>
              </a:ext>
            </a:extLst>
          </p:cNvPr>
          <p:cNvSpPr txBox="1">
            <a:spLocks/>
          </p:cNvSpPr>
          <p:nvPr/>
        </p:nvSpPr>
        <p:spPr>
          <a:xfrm>
            <a:off x="480280" y="198285"/>
            <a:ext cx="11462020" cy="317500"/>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cap="all" spc="300" baseline="0">
                <a:solidFill>
                  <a:schemeClr val="accent2"/>
                </a:solidFill>
                <a:latin typeface="+mn-lt"/>
                <a:ea typeface="Arial" charset="0"/>
                <a:cs typeface="Arial" charset="0"/>
              </a:defRPr>
            </a:lvl1pPr>
            <a:lvl2pPr marL="4572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2pPr>
            <a:lvl3pPr marL="9144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3pPr>
            <a:lvl4pPr marL="13716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4pPr>
            <a:lvl5pPr marL="18288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1" i="0" u="none" strike="noStrike" kern="1200" cap="all" spc="300" normalizeH="0" baseline="0" noProof="0">
                <a:ln>
                  <a:noFill/>
                </a:ln>
                <a:solidFill>
                  <a:prstClr val="white"/>
                </a:solidFill>
                <a:effectLst/>
                <a:uLnTx/>
                <a:uFillTx/>
                <a:latin typeface="Calibri" panose="020F0502020204030204"/>
                <a:cs typeface="Arial" charset="0"/>
              </a:rPr>
              <a:t>STS Across the Commonwealth</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400" b="1" i="0" u="none" strike="noStrike" kern="1200" cap="all" spc="300" normalizeH="0" baseline="0" noProof="0" dirty="0">
              <a:ln>
                <a:noFill/>
              </a:ln>
              <a:solidFill>
                <a:prstClr val="white"/>
              </a:solidFill>
              <a:effectLst/>
              <a:uLnTx/>
              <a:uFillTx/>
              <a:latin typeface="Calibri" panose="020F0502020204030204"/>
              <a:cs typeface="Arial" charset="0"/>
            </a:endParaRPr>
          </a:p>
        </p:txBody>
      </p:sp>
      <p:cxnSp>
        <p:nvCxnSpPr>
          <p:cNvPr id="26" name="Straight Connector 25">
            <a:extLst>
              <a:ext uri="{FF2B5EF4-FFF2-40B4-BE49-F238E27FC236}">
                <a16:creationId xmlns:a16="http://schemas.microsoft.com/office/drawing/2014/main" id="{1376B34F-F2B2-5A41-8A10-34DE3EB07A34}"/>
              </a:ext>
            </a:extLst>
          </p:cNvPr>
          <p:cNvCxnSpPr>
            <a:cxnSpLocks/>
          </p:cNvCxnSpPr>
          <p:nvPr/>
        </p:nvCxnSpPr>
        <p:spPr>
          <a:xfrm>
            <a:off x="-117231" y="1554342"/>
            <a:ext cx="1243818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dirty, cluttered&#10;&#10;Description automatically generated">
            <a:extLst>
              <a:ext uri="{FF2B5EF4-FFF2-40B4-BE49-F238E27FC236}">
                <a16:creationId xmlns:a16="http://schemas.microsoft.com/office/drawing/2014/main" id="{373E0A1A-A9F1-4A24-7255-66A43D9486C5}"/>
              </a:ext>
            </a:extLst>
          </p:cNvPr>
          <p:cNvPicPr>
            <a:picLocks noChangeAspect="1"/>
          </p:cNvPicPr>
          <p:nvPr/>
        </p:nvPicPr>
        <p:blipFill>
          <a:blip r:embed="rId2"/>
          <a:stretch>
            <a:fillRect/>
          </a:stretch>
        </p:blipFill>
        <p:spPr>
          <a:xfrm rot="5400000">
            <a:off x="-667989" y="2434226"/>
            <a:ext cx="5201350" cy="3552116"/>
          </a:xfrm>
          <a:prstGeom prst="rect">
            <a:avLst/>
          </a:prstGeom>
        </p:spPr>
      </p:pic>
    </p:spTree>
    <p:extLst>
      <p:ext uri="{BB962C8B-B14F-4D97-AF65-F5344CB8AC3E}">
        <p14:creationId xmlns:p14="http://schemas.microsoft.com/office/powerpoint/2010/main" val="3927903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694F2C74-0039-DF4C-9790-71EA8FFEA95B}"/>
              </a:ext>
            </a:extLst>
          </p:cNvPr>
          <p:cNvPicPr>
            <a:picLocks noChangeAspect="1"/>
          </p:cNvPicPr>
          <p:nvPr/>
        </p:nvPicPr>
        <p:blipFill>
          <a:blip r:embed="rId2"/>
          <a:stretch>
            <a:fillRect/>
          </a:stretch>
        </p:blipFill>
        <p:spPr>
          <a:xfrm>
            <a:off x="8359298" y="2360873"/>
            <a:ext cx="1984974" cy="1320081"/>
          </a:xfrm>
          <a:prstGeom prst="rect">
            <a:avLst/>
          </a:prstGeom>
        </p:spPr>
      </p:pic>
      <p:pic>
        <p:nvPicPr>
          <p:cNvPr id="7" name="Picture 2" descr="Toscanelli-2.jpg">
            <a:extLst>
              <a:ext uri="{FF2B5EF4-FFF2-40B4-BE49-F238E27FC236}">
                <a16:creationId xmlns:a16="http://schemas.microsoft.com/office/drawing/2014/main" id="{10AE23B2-D24F-694A-BB87-2D2E924A8438}"/>
              </a:ext>
            </a:extLst>
          </p:cNvPr>
          <p:cNvPicPr>
            <a:picLocks noChangeAspect="1"/>
          </p:cNvPicPr>
          <p:nvPr/>
        </p:nvPicPr>
        <p:blipFill>
          <a:blip r:embed="rId3"/>
          <a:srcRect/>
          <a:stretch>
            <a:fillRect/>
          </a:stretch>
        </p:blipFill>
        <p:spPr bwMode="auto">
          <a:xfrm>
            <a:off x="8359298" y="5036558"/>
            <a:ext cx="1984974" cy="1657279"/>
          </a:xfrm>
          <a:prstGeom prst="rect">
            <a:avLst/>
          </a:prstGeom>
          <a:noFill/>
          <a:ln w="9525">
            <a:noFill/>
            <a:miter lim="800000"/>
            <a:headEnd/>
            <a:tailEnd/>
          </a:ln>
        </p:spPr>
      </p:pic>
      <p:pic>
        <p:nvPicPr>
          <p:cNvPr id="11" name="Picture 10">
            <a:extLst>
              <a:ext uri="{FF2B5EF4-FFF2-40B4-BE49-F238E27FC236}">
                <a16:creationId xmlns:a16="http://schemas.microsoft.com/office/drawing/2014/main" id="{C168458F-290C-2F40-89DB-FAC2C061A7CD}"/>
              </a:ext>
            </a:extLst>
          </p:cNvPr>
          <p:cNvPicPr>
            <a:picLocks noChangeAspect="1"/>
          </p:cNvPicPr>
          <p:nvPr/>
        </p:nvPicPr>
        <p:blipFill rotWithShape="1">
          <a:blip r:embed="rId4">
            <a:extLst>
              <a:ext uri="{28A0092B-C50C-407E-A947-70E740481C1C}">
                <a14:useLocalDpi xmlns:a14="http://schemas.microsoft.com/office/drawing/2010/main" val="0"/>
              </a:ext>
            </a:extLst>
          </a:blip>
          <a:srcRect r="-7" b="415"/>
          <a:stretch/>
        </p:blipFill>
        <p:spPr>
          <a:xfrm>
            <a:off x="8825426" y="3791786"/>
            <a:ext cx="1196166" cy="119616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13" name="Picture 12" descr="Diagram&#10;&#10;Description automatically generated with low confidence">
            <a:extLst>
              <a:ext uri="{FF2B5EF4-FFF2-40B4-BE49-F238E27FC236}">
                <a16:creationId xmlns:a16="http://schemas.microsoft.com/office/drawing/2014/main" id="{A1798235-A518-CF44-A76F-6A5D4C83B1A7}"/>
              </a:ext>
            </a:extLst>
          </p:cNvPr>
          <p:cNvPicPr>
            <a:picLocks noChangeAspect="1"/>
          </p:cNvPicPr>
          <p:nvPr/>
        </p:nvPicPr>
        <p:blipFill>
          <a:blip r:embed="rId5"/>
          <a:stretch>
            <a:fillRect/>
          </a:stretch>
        </p:blipFill>
        <p:spPr>
          <a:xfrm>
            <a:off x="354676" y="2276830"/>
            <a:ext cx="1377300" cy="2062418"/>
          </a:xfrm>
          <a:prstGeom prst="rect">
            <a:avLst/>
          </a:prstGeom>
        </p:spPr>
      </p:pic>
      <p:pic>
        <p:nvPicPr>
          <p:cNvPr id="14" name="Picture 13" descr="A person posing for a picture&#10;&#10;Description automatically generated">
            <a:extLst>
              <a:ext uri="{FF2B5EF4-FFF2-40B4-BE49-F238E27FC236}">
                <a16:creationId xmlns:a16="http://schemas.microsoft.com/office/drawing/2014/main" id="{B6AFF76B-B432-634E-B42E-5AA91B20C4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1310" y="2400631"/>
            <a:ext cx="1384099" cy="2035440"/>
          </a:xfrm>
          <a:prstGeom prst="rect">
            <a:avLst/>
          </a:prstGeom>
        </p:spPr>
      </p:pic>
      <p:pic>
        <p:nvPicPr>
          <p:cNvPr id="15" name="Picture 14">
            <a:extLst>
              <a:ext uri="{FF2B5EF4-FFF2-40B4-BE49-F238E27FC236}">
                <a16:creationId xmlns:a16="http://schemas.microsoft.com/office/drawing/2014/main" id="{E8E9994C-2EBF-C447-B6FD-27E2AA7F49C3}"/>
              </a:ext>
            </a:extLst>
          </p:cNvPr>
          <p:cNvPicPr>
            <a:picLocks noChangeAspect="1"/>
          </p:cNvPicPr>
          <p:nvPr/>
        </p:nvPicPr>
        <p:blipFill>
          <a:blip r:embed="rId7"/>
          <a:stretch>
            <a:fillRect/>
          </a:stretch>
        </p:blipFill>
        <p:spPr>
          <a:xfrm>
            <a:off x="4491310" y="4626886"/>
            <a:ext cx="1377300" cy="2035440"/>
          </a:xfrm>
          <a:prstGeom prst="rect">
            <a:avLst/>
          </a:prstGeom>
        </p:spPr>
      </p:pic>
      <p:pic>
        <p:nvPicPr>
          <p:cNvPr id="16" name="Picture 15" descr="home.tiff">
            <a:extLst>
              <a:ext uri="{FF2B5EF4-FFF2-40B4-BE49-F238E27FC236}">
                <a16:creationId xmlns:a16="http://schemas.microsoft.com/office/drawing/2014/main" id="{25213B99-5D39-7E4A-9963-C6AC67DC20B3}"/>
              </a:ext>
            </a:extLst>
          </p:cNvPr>
          <p:cNvPicPr>
            <a:picLocks noChangeAspect="1"/>
          </p:cNvPicPr>
          <p:nvPr/>
        </p:nvPicPr>
        <p:blipFill>
          <a:blip r:embed="rId8"/>
          <a:stretch>
            <a:fillRect/>
          </a:stretch>
        </p:blipFill>
        <p:spPr>
          <a:xfrm>
            <a:off x="415775" y="4724609"/>
            <a:ext cx="3164117" cy="1735965"/>
          </a:xfrm>
          <a:prstGeom prst="rect">
            <a:avLst/>
          </a:prstGeom>
        </p:spPr>
      </p:pic>
      <p:pic>
        <p:nvPicPr>
          <p:cNvPr id="18" name="Picture 17" descr="A picture containing diagram&#10;&#10;Description automatically generated">
            <a:extLst>
              <a:ext uri="{FF2B5EF4-FFF2-40B4-BE49-F238E27FC236}">
                <a16:creationId xmlns:a16="http://schemas.microsoft.com/office/drawing/2014/main" id="{CA699677-1055-CF4A-90C7-61AC4480111E}"/>
              </a:ext>
            </a:extLst>
          </p:cNvPr>
          <p:cNvPicPr>
            <a:picLocks noChangeAspect="1"/>
          </p:cNvPicPr>
          <p:nvPr/>
        </p:nvPicPr>
        <p:blipFill>
          <a:blip r:embed="rId9"/>
          <a:stretch>
            <a:fillRect/>
          </a:stretch>
        </p:blipFill>
        <p:spPr>
          <a:xfrm>
            <a:off x="2170408" y="2301342"/>
            <a:ext cx="1446248" cy="2033785"/>
          </a:xfrm>
          <a:prstGeom prst="rect">
            <a:avLst/>
          </a:prstGeom>
        </p:spPr>
      </p:pic>
      <p:sp>
        <p:nvSpPr>
          <p:cNvPr id="19" name="TextBox 18">
            <a:extLst>
              <a:ext uri="{FF2B5EF4-FFF2-40B4-BE49-F238E27FC236}">
                <a16:creationId xmlns:a16="http://schemas.microsoft.com/office/drawing/2014/main" id="{60EAF477-F4A9-4547-8842-56C0705332A6}"/>
              </a:ext>
            </a:extLst>
          </p:cNvPr>
          <p:cNvSpPr txBox="1"/>
          <p:nvPr/>
        </p:nvSpPr>
        <p:spPr>
          <a:xfrm>
            <a:off x="2170407" y="4374291"/>
            <a:ext cx="14094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2013</a:t>
            </a:r>
          </a:p>
        </p:txBody>
      </p:sp>
      <p:sp>
        <p:nvSpPr>
          <p:cNvPr id="21" name="TextBox 20">
            <a:extLst>
              <a:ext uri="{FF2B5EF4-FFF2-40B4-BE49-F238E27FC236}">
                <a16:creationId xmlns:a16="http://schemas.microsoft.com/office/drawing/2014/main" id="{85162E93-70AF-4743-BD90-6E464FD50ACB}"/>
              </a:ext>
            </a:extLst>
          </p:cNvPr>
          <p:cNvSpPr txBox="1"/>
          <p:nvPr/>
        </p:nvSpPr>
        <p:spPr>
          <a:xfrm>
            <a:off x="415775" y="6530010"/>
            <a:ext cx="316411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2012</a:t>
            </a:r>
          </a:p>
        </p:txBody>
      </p:sp>
      <p:sp>
        <p:nvSpPr>
          <p:cNvPr id="22" name="TextBox 21">
            <a:extLst>
              <a:ext uri="{FF2B5EF4-FFF2-40B4-BE49-F238E27FC236}">
                <a16:creationId xmlns:a16="http://schemas.microsoft.com/office/drawing/2014/main" id="{6F309B46-861C-6846-A57A-748E1F133244}"/>
              </a:ext>
            </a:extLst>
          </p:cNvPr>
          <p:cNvSpPr txBox="1"/>
          <p:nvPr/>
        </p:nvSpPr>
        <p:spPr>
          <a:xfrm>
            <a:off x="6142383" y="3538604"/>
            <a:ext cx="18070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Leonardo da Vinci,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Calibri" panose="020F0502020204030204"/>
                <a:ea typeface="+mn-ea"/>
                <a:cs typeface="+mn-cs"/>
              </a:rPr>
              <a:t>Mona Lisa</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1503-1519</a:t>
            </a:r>
          </a:p>
        </p:txBody>
      </p:sp>
      <p:sp>
        <p:nvSpPr>
          <p:cNvPr id="23" name="TextBox 22">
            <a:extLst>
              <a:ext uri="{FF2B5EF4-FFF2-40B4-BE49-F238E27FC236}">
                <a16:creationId xmlns:a16="http://schemas.microsoft.com/office/drawing/2014/main" id="{6D649CD1-168C-FC4D-8D71-6483EEF0DE51}"/>
              </a:ext>
            </a:extLst>
          </p:cNvPr>
          <p:cNvSpPr txBox="1"/>
          <p:nvPr/>
        </p:nvSpPr>
        <p:spPr>
          <a:xfrm>
            <a:off x="6189928" y="5783772"/>
            <a:ext cx="18070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Leonardo da Vinci,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Calibri" panose="020F0502020204030204"/>
                <a:ea typeface="+mn-ea"/>
                <a:cs typeface="+mn-cs"/>
              </a:rPr>
              <a:t>Optical Study, c. </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1490</a:t>
            </a:r>
          </a:p>
        </p:txBody>
      </p:sp>
      <p:sp>
        <p:nvSpPr>
          <p:cNvPr id="24" name="TextBox 23">
            <a:extLst>
              <a:ext uri="{FF2B5EF4-FFF2-40B4-BE49-F238E27FC236}">
                <a16:creationId xmlns:a16="http://schemas.microsoft.com/office/drawing/2014/main" id="{06921045-3EC9-B946-94DF-6EFA128E2DC6}"/>
              </a:ext>
            </a:extLst>
          </p:cNvPr>
          <p:cNvSpPr txBox="1"/>
          <p:nvPr/>
        </p:nvSpPr>
        <p:spPr>
          <a:xfrm>
            <a:off x="10614992" y="2981738"/>
            <a:ext cx="10992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Florence, Cathedral</a:t>
            </a:r>
          </a:p>
        </p:txBody>
      </p:sp>
      <p:sp>
        <p:nvSpPr>
          <p:cNvPr id="25" name="TextBox 24">
            <a:extLst>
              <a:ext uri="{FF2B5EF4-FFF2-40B4-BE49-F238E27FC236}">
                <a16:creationId xmlns:a16="http://schemas.microsoft.com/office/drawing/2014/main" id="{1A2B922C-D985-7347-893E-3F99CDBA83EC}"/>
              </a:ext>
            </a:extLst>
          </p:cNvPr>
          <p:cNvSpPr txBox="1"/>
          <p:nvPr/>
        </p:nvSpPr>
        <p:spPr>
          <a:xfrm>
            <a:off x="10644809" y="5790218"/>
            <a:ext cx="15471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Diagram for Burning Mirror, 15th century</a:t>
            </a:r>
          </a:p>
        </p:txBody>
      </p:sp>
      <p:sp>
        <p:nvSpPr>
          <p:cNvPr id="27" name="Text Placeholder 8">
            <a:extLst>
              <a:ext uri="{FF2B5EF4-FFF2-40B4-BE49-F238E27FC236}">
                <a16:creationId xmlns:a16="http://schemas.microsoft.com/office/drawing/2014/main" id="{F61E7389-F8B0-7248-AF03-500A87C03E01}"/>
              </a:ext>
            </a:extLst>
          </p:cNvPr>
          <p:cNvSpPr txBox="1">
            <a:spLocks/>
          </p:cNvSpPr>
          <p:nvPr/>
        </p:nvSpPr>
        <p:spPr>
          <a:xfrm>
            <a:off x="480280" y="198285"/>
            <a:ext cx="11462020" cy="317500"/>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cap="all" spc="300" baseline="0">
                <a:solidFill>
                  <a:schemeClr val="accent2"/>
                </a:solidFill>
                <a:latin typeface="+mn-lt"/>
                <a:ea typeface="Arial" charset="0"/>
                <a:cs typeface="Arial" charset="0"/>
              </a:defRPr>
            </a:lvl1pPr>
            <a:lvl2pPr marL="4572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2pPr>
            <a:lvl3pPr marL="9144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3pPr>
            <a:lvl4pPr marL="13716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4pPr>
            <a:lvl5pPr marL="18288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1" i="0" u="none" strike="noStrike" kern="1200" cap="all" spc="300" normalizeH="0" baseline="0" noProof="0" dirty="0">
                <a:ln>
                  <a:noFill/>
                </a:ln>
                <a:solidFill>
                  <a:prstClr val="white"/>
                </a:solidFill>
                <a:effectLst/>
                <a:uLnTx/>
                <a:uFillTx/>
                <a:latin typeface="Calibri" panose="020F0502020204030204"/>
                <a:cs typeface="Arial" charset="0"/>
              </a:rPr>
              <a:t>STS Across the Commonwealth</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400" b="1" i="0" u="none" strike="noStrike" kern="1200" cap="all" spc="300" normalizeH="0" baseline="0" noProof="0" dirty="0">
              <a:ln>
                <a:noFill/>
              </a:ln>
              <a:solidFill>
                <a:prstClr val="white"/>
              </a:solidFill>
              <a:effectLst/>
              <a:uLnTx/>
              <a:uFillTx/>
              <a:latin typeface="Calibri" panose="020F0502020204030204"/>
              <a:cs typeface="Arial" charset="0"/>
            </a:endParaRPr>
          </a:p>
        </p:txBody>
      </p:sp>
      <p:sp>
        <p:nvSpPr>
          <p:cNvPr id="28" name="Title 7">
            <a:extLst>
              <a:ext uri="{FF2B5EF4-FFF2-40B4-BE49-F238E27FC236}">
                <a16:creationId xmlns:a16="http://schemas.microsoft.com/office/drawing/2014/main" id="{2973C011-AC66-B142-9EE9-7951162406C4}"/>
              </a:ext>
            </a:extLst>
          </p:cNvPr>
          <p:cNvSpPr txBox="1">
            <a:spLocks/>
          </p:cNvSpPr>
          <p:nvPr/>
        </p:nvSpPr>
        <p:spPr>
          <a:xfrm>
            <a:off x="480280" y="427997"/>
            <a:ext cx="11343027" cy="1126345"/>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3200" b="1" i="0" kern="1200" cap="all" spc="300" baseline="0">
                <a:solidFill>
                  <a:schemeClr val="accent1"/>
                </a:solidFill>
                <a:latin typeface="+mn-lt"/>
                <a:ea typeface="Arial" charset="0"/>
                <a:cs typeface="Arial"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all" spc="300" normalizeH="0" baseline="0" noProof="0" dirty="0">
                <a:ln>
                  <a:noFill/>
                </a:ln>
                <a:solidFill>
                  <a:prstClr val="white"/>
                </a:solidFill>
                <a:effectLst/>
                <a:uLnTx/>
                <a:uFillTx/>
                <a:latin typeface="Calibri" panose="020F0502020204030204"/>
                <a:cs typeface="Arial" charset="0"/>
              </a:rPr>
              <a:t>FRANCESCA FIORANI</a:t>
            </a:r>
            <a:br>
              <a:rPr kumimoji="0" lang="en-US" sz="3200" b="1" i="0" u="none" strike="noStrike" kern="1200" cap="all" spc="300" normalizeH="0" baseline="0" noProof="0" dirty="0">
                <a:ln>
                  <a:noFill/>
                </a:ln>
                <a:solidFill>
                  <a:prstClr val="white"/>
                </a:solidFill>
                <a:effectLst/>
                <a:uLnTx/>
                <a:uFillTx/>
                <a:latin typeface="Calibri" panose="020F0502020204030204"/>
                <a:cs typeface="Arial" charset="0"/>
              </a:rPr>
            </a:br>
            <a:r>
              <a:rPr kumimoji="0" lang="en-US" sz="2000" b="1" i="0" u="none" strike="noStrike" kern="1200" cap="all" spc="300" normalizeH="0" baseline="0" noProof="0" dirty="0">
                <a:ln>
                  <a:noFill/>
                </a:ln>
                <a:solidFill>
                  <a:prstClr val="white"/>
                </a:solidFill>
                <a:effectLst/>
                <a:uLnTx/>
                <a:uFillTx/>
                <a:latin typeface="Calibri" panose="020F0502020204030204"/>
                <a:cs typeface="Arial" charset="0"/>
              </a:rPr>
              <a:t>UNIVERSITY OF VIRGINIA - ART DEPARTMENT</a:t>
            </a:r>
          </a:p>
        </p:txBody>
      </p:sp>
      <p:sp>
        <p:nvSpPr>
          <p:cNvPr id="29" name="Text Placeholder 4">
            <a:extLst>
              <a:ext uri="{FF2B5EF4-FFF2-40B4-BE49-F238E27FC236}">
                <a16:creationId xmlns:a16="http://schemas.microsoft.com/office/drawing/2014/main" id="{B203BE82-5409-A44C-8B00-6121BA3D46FE}"/>
              </a:ext>
            </a:extLst>
          </p:cNvPr>
          <p:cNvSpPr txBox="1">
            <a:spLocks/>
          </p:cNvSpPr>
          <p:nvPr/>
        </p:nvSpPr>
        <p:spPr>
          <a:xfrm>
            <a:off x="361287" y="1746216"/>
            <a:ext cx="3113860" cy="528164"/>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rPr>
              <a:t>Research Focus</a:t>
            </a:r>
          </a:p>
        </p:txBody>
      </p:sp>
      <p:sp>
        <p:nvSpPr>
          <p:cNvPr id="31" name="Text Placeholder 6">
            <a:extLst>
              <a:ext uri="{FF2B5EF4-FFF2-40B4-BE49-F238E27FC236}">
                <a16:creationId xmlns:a16="http://schemas.microsoft.com/office/drawing/2014/main" id="{9BD03C2E-7086-4F43-A944-67AEA37E0619}"/>
              </a:ext>
            </a:extLst>
          </p:cNvPr>
          <p:cNvSpPr txBox="1">
            <a:spLocks/>
          </p:cNvSpPr>
          <p:nvPr/>
        </p:nvSpPr>
        <p:spPr>
          <a:xfrm>
            <a:off x="4491310" y="1721499"/>
            <a:ext cx="2847240"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rPr>
              <a:t>Research Question(s)</a:t>
            </a:r>
          </a:p>
        </p:txBody>
      </p:sp>
      <p:sp>
        <p:nvSpPr>
          <p:cNvPr id="32" name="Text Placeholder 5">
            <a:extLst>
              <a:ext uri="{FF2B5EF4-FFF2-40B4-BE49-F238E27FC236}">
                <a16:creationId xmlns:a16="http://schemas.microsoft.com/office/drawing/2014/main" id="{14672DC7-A8A9-3048-90B2-1A7CA9872A22}"/>
              </a:ext>
            </a:extLst>
          </p:cNvPr>
          <p:cNvSpPr txBox="1">
            <a:spLocks/>
          </p:cNvSpPr>
          <p:nvPr/>
        </p:nvSpPr>
        <p:spPr>
          <a:xfrm>
            <a:off x="8354713" y="1699886"/>
            <a:ext cx="2802316"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rPr>
              <a:t>Recent Finding</a:t>
            </a:r>
          </a:p>
        </p:txBody>
      </p:sp>
      <p:sp>
        <p:nvSpPr>
          <p:cNvPr id="33" name="TextBox 32">
            <a:extLst>
              <a:ext uri="{FF2B5EF4-FFF2-40B4-BE49-F238E27FC236}">
                <a16:creationId xmlns:a16="http://schemas.microsoft.com/office/drawing/2014/main" id="{B41C9A90-5CCD-5C45-87C3-A2483F14DA11}"/>
              </a:ext>
            </a:extLst>
          </p:cNvPr>
          <p:cNvSpPr txBox="1"/>
          <p:nvPr/>
        </p:nvSpPr>
        <p:spPr>
          <a:xfrm>
            <a:off x="311031" y="4389869"/>
            <a:ext cx="14462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2020</a:t>
            </a:r>
          </a:p>
        </p:txBody>
      </p:sp>
    </p:spTree>
    <p:extLst>
      <p:ext uri="{BB962C8B-B14F-4D97-AF65-F5344CB8AC3E}">
        <p14:creationId xmlns:p14="http://schemas.microsoft.com/office/powerpoint/2010/main" val="1680838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B8DB780A-6D87-4847-A757-4C696B6F7169}"/>
              </a:ext>
            </a:extLst>
          </p:cNvPr>
          <p:cNvSpPr txBox="1">
            <a:spLocks/>
          </p:cNvSpPr>
          <p:nvPr/>
        </p:nvSpPr>
        <p:spPr>
          <a:xfrm>
            <a:off x="5068224" y="5488612"/>
            <a:ext cx="2528178" cy="447586"/>
          </a:xfrm>
          <a:prstGeom prst="rect">
            <a:avLst/>
          </a:prstGeom>
        </p:spPr>
        <p:txBody>
          <a:bodyPr vert="horz" lIns="0" tIns="45720" rIns="0" bIns="45720" rtlCol="0">
            <a:normAutofit/>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
                <a:srgbClr val="4472C4"/>
              </a:buClr>
              <a:buSzTx/>
              <a:buNone/>
              <a:tabLst/>
              <a:defRPr/>
            </a:pPr>
            <a:r>
              <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schemeClr val="tx1"/>
                </a:solidFill>
                <a:effectLst/>
                <a:uLnTx/>
                <a:uFillTx/>
                <a:latin typeface="Calibri" panose="020F0502020204030204"/>
                <a:ea typeface="+mn-ea"/>
                <a:cs typeface="+mn-cs"/>
              </a:rPr>
              <a:t>trilliz</a:t>
            </a:r>
            <a:r>
              <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schemeClr val="tx1"/>
                </a:solidFill>
                <a:effectLst/>
                <a:uLnTx/>
                <a:uFillTx/>
                <a:latin typeface="Calibri" panose="020F0502020204030204"/>
                <a:ea typeface="+mn-ea"/>
                <a:cs typeface="+mn-cs"/>
              </a:rPr>
              <a:t>lizellcessor.org</a:t>
            </a:r>
            <a:endPar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19" name="Text Placeholder 6">
            <a:extLst>
              <a:ext uri="{FF2B5EF4-FFF2-40B4-BE49-F238E27FC236}">
                <a16:creationId xmlns:a16="http://schemas.microsoft.com/office/drawing/2014/main" id="{78E68C1A-BE64-6D47-85D3-0466456BA522}"/>
              </a:ext>
            </a:extLst>
          </p:cNvPr>
          <p:cNvSpPr txBox="1">
            <a:spLocks/>
          </p:cNvSpPr>
          <p:nvPr/>
        </p:nvSpPr>
        <p:spPr>
          <a:xfrm>
            <a:off x="4311728" y="1520890"/>
            <a:ext cx="3879805" cy="419151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800" b="1" i="0" u="none" strike="noStrike" kern="1200" cap="none" spc="0" normalizeH="0" baseline="0" noProof="0" dirty="0">
                <a:ln>
                  <a:noFill/>
                </a:ln>
                <a:solidFill>
                  <a:schemeClr val="tx1"/>
                </a:solidFill>
                <a:effectLst/>
                <a:uLnTx/>
                <a:uFillTx/>
                <a:latin typeface="Calibri Light" panose="020F0302020204030204"/>
                <a:ea typeface="+mn-ea"/>
                <a:cs typeface="+mn-cs"/>
              </a:rPr>
              <a:t>How do media systems define “emergency”?</a:t>
            </a:r>
            <a:br>
              <a:rPr kumimoji="0" lang="en-US" sz="2800" b="1" i="0" u="none" strike="noStrike" kern="1200" cap="none" spc="0" normalizeH="0" baseline="0" noProof="0" dirty="0">
                <a:ln>
                  <a:noFill/>
                </a:ln>
                <a:solidFill>
                  <a:schemeClr val="tx1"/>
                </a:solidFill>
                <a:effectLst/>
                <a:uLnTx/>
                <a:uFillTx/>
                <a:latin typeface="Calibri Light" panose="020F0302020204030204"/>
                <a:ea typeface="+mn-ea"/>
                <a:cs typeface="+mn-cs"/>
              </a:rPr>
            </a:br>
            <a:br>
              <a:rPr kumimoji="0" lang="en-US" sz="2800" b="1" i="0" u="none" strike="noStrike" kern="1200" cap="none" spc="0" normalizeH="0" baseline="0" noProof="0" dirty="0">
                <a:ln>
                  <a:noFill/>
                </a:ln>
                <a:solidFill>
                  <a:schemeClr val="tx1"/>
                </a:solidFill>
                <a:effectLst/>
                <a:uLnTx/>
                <a:uFillTx/>
                <a:latin typeface="Calibri Light" panose="020F0302020204030204"/>
                <a:ea typeface="+mn-ea"/>
                <a:cs typeface="+mn-cs"/>
              </a:rPr>
            </a:br>
            <a:r>
              <a:rPr kumimoji="0" lang="en-US" sz="2800" b="1" i="0" u="none" strike="noStrike" kern="1200" cap="none" spc="0" normalizeH="0" baseline="0" noProof="0" dirty="0">
                <a:ln>
                  <a:noFill/>
                </a:ln>
                <a:solidFill>
                  <a:schemeClr val="tx1"/>
                </a:solidFill>
                <a:effectLst/>
                <a:uLnTx/>
                <a:uFillTx/>
                <a:latin typeface="Calibri Light" panose="020F0302020204030204"/>
                <a:ea typeface="+mn-ea"/>
                <a:cs typeface="+mn-cs"/>
              </a:rPr>
              <a:t>How does this create or further societal in/equalities?</a:t>
            </a:r>
          </a:p>
        </p:txBody>
      </p:sp>
      <p:sp>
        <p:nvSpPr>
          <p:cNvPr id="20" name="Title 7">
            <a:extLst>
              <a:ext uri="{FF2B5EF4-FFF2-40B4-BE49-F238E27FC236}">
                <a16:creationId xmlns:a16="http://schemas.microsoft.com/office/drawing/2014/main" id="{B444239C-D181-7644-A540-7A824E38DC26}"/>
              </a:ext>
            </a:extLst>
          </p:cNvPr>
          <p:cNvSpPr txBox="1">
            <a:spLocks/>
          </p:cNvSpPr>
          <p:nvPr/>
        </p:nvSpPr>
        <p:spPr>
          <a:xfrm>
            <a:off x="480280" y="427997"/>
            <a:ext cx="11343027" cy="1126345"/>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3200" b="1" i="0" kern="1200" cap="all" spc="300" baseline="0">
                <a:solidFill>
                  <a:schemeClr val="accent1"/>
                </a:solidFill>
                <a:latin typeface="+mn-lt"/>
                <a:ea typeface="Arial" charset="0"/>
                <a:cs typeface="Arial"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all" spc="300" normalizeH="0" baseline="0" noProof="0" dirty="0">
                <a:ln>
                  <a:noFill/>
                </a:ln>
                <a:solidFill>
                  <a:schemeClr val="tx1"/>
                </a:solidFill>
                <a:effectLst/>
                <a:uLnTx/>
                <a:uFillTx/>
                <a:latin typeface="Calibri" panose="020F0502020204030204"/>
                <a:cs typeface="Arial" charset="0"/>
              </a:rPr>
              <a:t>Elizabeth Ellcessor</a:t>
            </a:r>
            <a:br>
              <a:rPr kumimoji="0" lang="en-US" sz="3200" b="1" i="0" u="none" strike="noStrike" kern="1200" cap="all" spc="300" normalizeH="0" baseline="0" noProof="0" dirty="0">
                <a:ln>
                  <a:noFill/>
                </a:ln>
                <a:solidFill>
                  <a:schemeClr val="tx1"/>
                </a:solidFill>
                <a:effectLst/>
                <a:uLnTx/>
                <a:uFillTx/>
                <a:latin typeface="Calibri" panose="020F0502020204030204"/>
                <a:cs typeface="Arial" charset="0"/>
              </a:rPr>
            </a:br>
            <a:r>
              <a:rPr kumimoji="0" lang="en-US" sz="2000" b="1" i="0" u="none" strike="noStrike" kern="1200" cap="all" spc="300" normalizeH="0" baseline="0" noProof="0" dirty="0">
                <a:ln>
                  <a:noFill/>
                </a:ln>
                <a:solidFill>
                  <a:schemeClr val="tx1"/>
                </a:solidFill>
                <a:effectLst/>
                <a:uLnTx/>
                <a:uFillTx/>
                <a:latin typeface="Calibri" panose="020F0502020204030204"/>
                <a:cs typeface="Arial" charset="0"/>
              </a:rPr>
              <a:t>University of Virginia</a:t>
            </a:r>
          </a:p>
        </p:txBody>
      </p:sp>
      <p:sp>
        <p:nvSpPr>
          <p:cNvPr id="21" name="Text Placeholder 8">
            <a:extLst>
              <a:ext uri="{FF2B5EF4-FFF2-40B4-BE49-F238E27FC236}">
                <a16:creationId xmlns:a16="http://schemas.microsoft.com/office/drawing/2014/main" id="{43E020C8-1643-4648-9DA0-1701DE00EADC}"/>
              </a:ext>
            </a:extLst>
          </p:cNvPr>
          <p:cNvSpPr txBox="1">
            <a:spLocks/>
          </p:cNvSpPr>
          <p:nvPr/>
        </p:nvSpPr>
        <p:spPr>
          <a:xfrm>
            <a:off x="480280" y="198285"/>
            <a:ext cx="11462020" cy="317500"/>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cap="all" spc="300" baseline="0">
                <a:solidFill>
                  <a:schemeClr val="accent2"/>
                </a:solidFill>
                <a:latin typeface="+mn-lt"/>
                <a:ea typeface="Arial" charset="0"/>
                <a:cs typeface="Arial" charset="0"/>
              </a:defRPr>
            </a:lvl1pPr>
            <a:lvl2pPr marL="4572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2pPr>
            <a:lvl3pPr marL="9144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3pPr>
            <a:lvl4pPr marL="13716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4pPr>
            <a:lvl5pPr marL="18288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1" i="0" u="none" strike="noStrike" kern="1200" cap="all" spc="300" normalizeH="0" baseline="0" noProof="0" dirty="0">
                <a:ln>
                  <a:noFill/>
                </a:ln>
                <a:solidFill>
                  <a:schemeClr val="tx1"/>
                </a:solidFill>
                <a:effectLst/>
                <a:uLnTx/>
                <a:uFillTx/>
                <a:latin typeface="Calibri" panose="020F0502020204030204"/>
                <a:cs typeface="Arial" charset="0"/>
              </a:rPr>
              <a:t>STS Across the Commonwealth</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400" b="1" i="0" u="none" strike="noStrike" kern="1200" cap="all" spc="300" normalizeH="0" baseline="0" noProof="0" dirty="0">
              <a:ln>
                <a:noFill/>
              </a:ln>
              <a:solidFill>
                <a:schemeClr val="tx1"/>
              </a:solidFill>
              <a:effectLst/>
              <a:uLnTx/>
              <a:uFillTx/>
              <a:latin typeface="Calibri" panose="020F0502020204030204"/>
              <a:cs typeface="Arial" charset="0"/>
            </a:endParaRPr>
          </a:p>
        </p:txBody>
      </p:sp>
      <p:cxnSp>
        <p:nvCxnSpPr>
          <p:cNvPr id="26" name="Straight Connector 25">
            <a:extLst>
              <a:ext uri="{FF2B5EF4-FFF2-40B4-BE49-F238E27FC236}">
                <a16:creationId xmlns:a16="http://schemas.microsoft.com/office/drawing/2014/main" id="{1376B34F-F2B2-5A41-8A10-34DE3EB07A34}"/>
              </a:ext>
            </a:extLst>
          </p:cNvPr>
          <p:cNvCxnSpPr>
            <a:cxnSpLocks/>
          </p:cNvCxnSpPr>
          <p:nvPr/>
        </p:nvCxnSpPr>
        <p:spPr>
          <a:xfrm>
            <a:off x="-117231" y="1554342"/>
            <a:ext cx="1243818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Image" descr="Image">
            <a:extLst>
              <a:ext uri="{FF2B5EF4-FFF2-40B4-BE49-F238E27FC236}">
                <a16:creationId xmlns:a16="http://schemas.microsoft.com/office/drawing/2014/main" id="{D6967169-EF3E-ED3D-8FAD-43CCF2ECA4CE}"/>
              </a:ext>
            </a:extLst>
          </p:cNvPr>
          <p:cNvPicPr>
            <a:picLocks noChangeAspect="1"/>
          </p:cNvPicPr>
          <p:nvPr/>
        </p:nvPicPr>
        <p:blipFill>
          <a:blip r:embed="rId2">
            <a:alphaModFix amt="89644"/>
          </a:blip>
          <a:srcRect t="3" b="3"/>
          <a:stretch>
            <a:fillRect/>
          </a:stretch>
        </p:blipFill>
        <p:spPr>
          <a:xfrm>
            <a:off x="-2354040" y="2136206"/>
            <a:ext cx="6778217" cy="3812747"/>
          </a:xfrm>
          <a:prstGeom prst="rect">
            <a:avLst/>
          </a:prstGeom>
          <a:ln>
            <a:solidFill>
              <a:schemeClr val="tx1"/>
            </a:solidFill>
          </a:ln>
        </p:spPr>
      </p:pic>
      <p:pic>
        <p:nvPicPr>
          <p:cNvPr id="3" name="Picture 2" descr="Diagram&#10;&#10;Description automatically generated with low confidence">
            <a:extLst>
              <a:ext uri="{FF2B5EF4-FFF2-40B4-BE49-F238E27FC236}">
                <a16:creationId xmlns:a16="http://schemas.microsoft.com/office/drawing/2014/main" id="{B306A2F8-D380-7516-86EA-CC65B697AD98}"/>
              </a:ext>
            </a:extLst>
          </p:cNvPr>
          <p:cNvPicPr>
            <a:picLocks noChangeAspect="1"/>
          </p:cNvPicPr>
          <p:nvPr/>
        </p:nvPicPr>
        <p:blipFill>
          <a:blip r:embed="rId3"/>
          <a:stretch>
            <a:fillRect/>
          </a:stretch>
        </p:blipFill>
        <p:spPr>
          <a:xfrm>
            <a:off x="8151192" y="2136206"/>
            <a:ext cx="7489265" cy="3803537"/>
          </a:xfrm>
          <a:prstGeom prst="rect">
            <a:avLst/>
          </a:prstGeom>
          <a:ln w="15875">
            <a:solidFill>
              <a:schemeClr val="tx1"/>
            </a:solidFill>
          </a:ln>
        </p:spPr>
      </p:pic>
    </p:spTree>
    <p:extLst>
      <p:ext uri="{BB962C8B-B14F-4D97-AF65-F5344CB8AC3E}">
        <p14:creationId xmlns:p14="http://schemas.microsoft.com/office/powerpoint/2010/main" val="350386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C8C499-6834-574D-8311-51022B2E9184}"/>
              </a:ext>
            </a:extLst>
          </p:cNvPr>
          <p:cNvPicPr>
            <a:picLocks noChangeAspect="1"/>
          </p:cNvPicPr>
          <p:nvPr/>
        </p:nvPicPr>
        <p:blipFill>
          <a:blip r:embed="rId2"/>
          <a:stretch>
            <a:fillRect/>
          </a:stretch>
        </p:blipFill>
        <p:spPr>
          <a:xfrm>
            <a:off x="0" y="1883115"/>
            <a:ext cx="11947278" cy="239600"/>
          </a:xfrm>
          <a:prstGeom prst="rect">
            <a:avLst/>
          </a:prstGeom>
        </p:spPr>
      </p:pic>
      <p:sp>
        <p:nvSpPr>
          <p:cNvPr id="4" name="TextBox 3">
            <a:extLst>
              <a:ext uri="{FF2B5EF4-FFF2-40B4-BE49-F238E27FC236}">
                <a16:creationId xmlns:a16="http://schemas.microsoft.com/office/drawing/2014/main" id="{E9D54576-F4BA-CC4A-A0A6-96098D8B8178}"/>
              </a:ext>
            </a:extLst>
          </p:cNvPr>
          <p:cNvSpPr txBox="1"/>
          <p:nvPr/>
        </p:nvSpPr>
        <p:spPr>
          <a:xfrm>
            <a:off x="87850" y="223471"/>
            <a:ext cx="12049719" cy="63709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What is </a:t>
            </a:r>
            <a:r>
              <a:rPr kumimoji="0" lang="en-US" sz="36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full-spectrum innovation</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Consider the visible segment of the electromagnetic spectrum: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This is a </a:t>
            </a:r>
            <a:r>
              <a:rPr kumimoji="0" lang="en-US" sz="16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truncated spectrum</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 small fraction of the whole.   </a:t>
            </a:r>
            <a:r>
              <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Now consider the entire spectrum: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To understand our universe, the visible segment is not enough.  A truncated spectrum misses far too much.  </a:t>
            </a:r>
            <a:r>
              <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We need full-spectrum science.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When we hear about “innovation,” it’s usually limited to a small but highly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conspicuous segment of the full sociotechnical spectrum of possibilities: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This is </a:t>
            </a:r>
            <a:r>
              <a:rPr kumimoji="0" lang="en-US" sz="16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truncated innovation,</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confined to a very small subset of the possibilities.   </a:t>
            </a:r>
            <a:r>
              <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Now consider the full </a:t>
            </a:r>
            <a:r>
              <a:rPr kumimoji="0" lang="en-US" sz="1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sociotechnical spectrum</a:t>
            </a:r>
            <a:r>
              <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 greatest possibilities for </a:t>
            </a:r>
            <a:r>
              <a:rPr kumimoji="0" lang="en-US" sz="16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full-spectrum innovation</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do not lie within any limited segment of the spectrum.  They lie in the infinite combinations that are possible when the components of innovation are drawn as needed from across the entire spectrum.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Yet we tend to train people to limit themselves to narrow bands of the sociotechnical spectrum.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To serve our needs, </a:t>
            </a: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truncated innovation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misses far too much.</a:t>
            </a:r>
            <a:r>
              <a:rPr kumimoji="0" lang="en-US" sz="1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We need </a:t>
            </a:r>
            <a:r>
              <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full-spectrum innovation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pic>
        <p:nvPicPr>
          <p:cNvPr id="6" name="Picture 5">
            <a:extLst>
              <a:ext uri="{FF2B5EF4-FFF2-40B4-BE49-F238E27FC236}">
                <a16:creationId xmlns:a16="http://schemas.microsoft.com/office/drawing/2014/main" id="{47F45742-DE16-C14E-B7EA-61484EB73FC9}"/>
              </a:ext>
            </a:extLst>
          </p:cNvPr>
          <p:cNvPicPr>
            <a:picLocks noChangeAspect="1"/>
          </p:cNvPicPr>
          <p:nvPr/>
        </p:nvPicPr>
        <p:blipFill rotWithShape="1">
          <a:blip r:embed="rId3"/>
          <a:srcRect l="15994" t="45276" r="14533" b="16262"/>
          <a:stretch/>
        </p:blipFill>
        <p:spPr>
          <a:xfrm rot="10800000">
            <a:off x="9188969" y="1883114"/>
            <a:ext cx="839450" cy="239599"/>
          </a:xfrm>
          <a:prstGeom prst="rect">
            <a:avLst/>
          </a:prstGeom>
        </p:spPr>
      </p:pic>
      <p:pic>
        <p:nvPicPr>
          <p:cNvPr id="7" name="Picture 6">
            <a:extLst>
              <a:ext uri="{FF2B5EF4-FFF2-40B4-BE49-F238E27FC236}">
                <a16:creationId xmlns:a16="http://schemas.microsoft.com/office/drawing/2014/main" id="{3AC6F53B-352E-BC4F-8213-001984E72A51}"/>
              </a:ext>
            </a:extLst>
          </p:cNvPr>
          <p:cNvPicPr>
            <a:picLocks noChangeAspect="1"/>
          </p:cNvPicPr>
          <p:nvPr/>
        </p:nvPicPr>
        <p:blipFill rotWithShape="1">
          <a:blip r:embed="rId3"/>
          <a:srcRect l="15994" t="45276" r="14533" b="16262"/>
          <a:stretch/>
        </p:blipFill>
        <p:spPr>
          <a:xfrm rot="10800000">
            <a:off x="9178794" y="1204050"/>
            <a:ext cx="839450" cy="239599"/>
          </a:xfrm>
          <a:prstGeom prst="rect">
            <a:avLst/>
          </a:prstGeom>
        </p:spPr>
      </p:pic>
      <p:pic>
        <p:nvPicPr>
          <p:cNvPr id="8" name="Picture 7">
            <a:extLst>
              <a:ext uri="{FF2B5EF4-FFF2-40B4-BE49-F238E27FC236}">
                <a16:creationId xmlns:a16="http://schemas.microsoft.com/office/drawing/2014/main" id="{7CE0E509-A043-164F-A29A-106EC86ACDC0}"/>
              </a:ext>
            </a:extLst>
          </p:cNvPr>
          <p:cNvPicPr>
            <a:picLocks noChangeAspect="1"/>
          </p:cNvPicPr>
          <p:nvPr/>
        </p:nvPicPr>
        <p:blipFill rotWithShape="1">
          <a:blip r:embed="rId3"/>
          <a:srcRect l="15994" t="45276" r="14533" b="16262"/>
          <a:stretch/>
        </p:blipFill>
        <p:spPr>
          <a:xfrm rot="10800000">
            <a:off x="9178794" y="3207463"/>
            <a:ext cx="839450" cy="239599"/>
          </a:xfrm>
          <a:prstGeom prst="rect">
            <a:avLst/>
          </a:prstGeom>
        </p:spPr>
      </p:pic>
      <p:sp>
        <p:nvSpPr>
          <p:cNvPr id="9" name="TextBox 8">
            <a:extLst>
              <a:ext uri="{FF2B5EF4-FFF2-40B4-BE49-F238E27FC236}">
                <a16:creationId xmlns:a16="http://schemas.microsoft.com/office/drawing/2014/main" id="{E315B04B-0810-8C46-A42E-14B1B0AF2AF4}"/>
              </a:ext>
            </a:extLst>
          </p:cNvPr>
          <p:cNvSpPr txBox="1"/>
          <p:nvPr/>
        </p:nvSpPr>
        <p:spPr>
          <a:xfrm>
            <a:off x="8729697" y="2911262"/>
            <a:ext cx="84830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high tech</a:t>
            </a:r>
          </a:p>
        </p:txBody>
      </p:sp>
      <p:sp>
        <p:nvSpPr>
          <p:cNvPr id="10" name="TextBox 9">
            <a:extLst>
              <a:ext uri="{FF2B5EF4-FFF2-40B4-BE49-F238E27FC236}">
                <a16:creationId xmlns:a16="http://schemas.microsoft.com/office/drawing/2014/main" id="{0041967D-0ECB-9F4A-A131-CBF9F3BAC0C3}"/>
              </a:ext>
            </a:extLst>
          </p:cNvPr>
          <p:cNvSpPr txBox="1"/>
          <p:nvPr/>
        </p:nvSpPr>
        <p:spPr>
          <a:xfrm>
            <a:off x="9948754" y="2911263"/>
            <a:ext cx="957313"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future tech</a:t>
            </a:r>
          </a:p>
        </p:txBody>
      </p:sp>
      <p:pic>
        <p:nvPicPr>
          <p:cNvPr id="11" name="Picture 10">
            <a:extLst>
              <a:ext uri="{FF2B5EF4-FFF2-40B4-BE49-F238E27FC236}">
                <a16:creationId xmlns:a16="http://schemas.microsoft.com/office/drawing/2014/main" id="{B7E5B23D-910D-5B43-8B92-6A2C7D16E434}"/>
              </a:ext>
            </a:extLst>
          </p:cNvPr>
          <p:cNvPicPr>
            <a:picLocks noChangeAspect="1"/>
          </p:cNvPicPr>
          <p:nvPr/>
        </p:nvPicPr>
        <p:blipFill>
          <a:blip r:embed="rId2"/>
          <a:stretch>
            <a:fillRect/>
          </a:stretch>
        </p:blipFill>
        <p:spPr>
          <a:xfrm>
            <a:off x="0" y="4355001"/>
            <a:ext cx="11947278" cy="239600"/>
          </a:xfrm>
          <a:prstGeom prst="rect">
            <a:avLst/>
          </a:prstGeom>
        </p:spPr>
      </p:pic>
      <p:pic>
        <p:nvPicPr>
          <p:cNvPr id="12" name="Picture 11">
            <a:extLst>
              <a:ext uri="{FF2B5EF4-FFF2-40B4-BE49-F238E27FC236}">
                <a16:creationId xmlns:a16="http://schemas.microsoft.com/office/drawing/2014/main" id="{F2A3F55E-AD51-C442-9E33-BF4125946D0C}"/>
              </a:ext>
            </a:extLst>
          </p:cNvPr>
          <p:cNvPicPr>
            <a:picLocks noChangeAspect="1"/>
          </p:cNvPicPr>
          <p:nvPr/>
        </p:nvPicPr>
        <p:blipFill rotWithShape="1">
          <a:blip r:embed="rId3"/>
          <a:srcRect l="15994" t="45276" r="14533" b="16262"/>
          <a:stretch/>
        </p:blipFill>
        <p:spPr>
          <a:xfrm rot="10800000">
            <a:off x="9188969" y="4355152"/>
            <a:ext cx="839450" cy="239599"/>
          </a:xfrm>
          <a:prstGeom prst="rect">
            <a:avLst/>
          </a:prstGeom>
        </p:spPr>
      </p:pic>
      <p:sp>
        <p:nvSpPr>
          <p:cNvPr id="13" name="TextBox 12">
            <a:extLst>
              <a:ext uri="{FF2B5EF4-FFF2-40B4-BE49-F238E27FC236}">
                <a16:creationId xmlns:a16="http://schemas.microsoft.com/office/drawing/2014/main" id="{2D78C91D-46B6-564F-80E9-F1DB96F05B6F}"/>
              </a:ext>
            </a:extLst>
          </p:cNvPr>
          <p:cNvSpPr txBox="1"/>
          <p:nvPr/>
        </p:nvSpPr>
        <p:spPr>
          <a:xfrm>
            <a:off x="8729696" y="3979044"/>
            <a:ext cx="84830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high tech</a:t>
            </a:r>
          </a:p>
        </p:txBody>
      </p:sp>
      <p:sp>
        <p:nvSpPr>
          <p:cNvPr id="14" name="TextBox 13">
            <a:extLst>
              <a:ext uri="{FF2B5EF4-FFF2-40B4-BE49-F238E27FC236}">
                <a16:creationId xmlns:a16="http://schemas.microsoft.com/office/drawing/2014/main" id="{F5D674A0-D623-EC4C-B3EF-4F17D0B4F309}"/>
              </a:ext>
            </a:extLst>
          </p:cNvPr>
          <p:cNvSpPr txBox="1"/>
          <p:nvPr/>
        </p:nvSpPr>
        <p:spPr>
          <a:xfrm>
            <a:off x="9948753" y="3980688"/>
            <a:ext cx="957313"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future tech</a:t>
            </a:r>
          </a:p>
        </p:txBody>
      </p:sp>
      <p:sp>
        <p:nvSpPr>
          <p:cNvPr id="15" name="TextBox 14">
            <a:extLst>
              <a:ext uri="{FF2B5EF4-FFF2-40B4-BE49-F238E27FC236}">
                <a16:creationId xmlns:a16="http://schemas.microsoft.com/office/drawing/2014/main" id="{CED628A8-0F30-414B-8290-3621DBF90345}"/>
              </a:ext>
            </a:extLst>
          </p:cNvPr>
          <p:cNvSpPr txBox="1"/>
          <p:nvPr/>
        </p:nvSpPr>
        <p:spPr>
          <a:xfrm>
            <a:off x="6863982" y="3975399"/>
            <a:ext cx="111761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medium tech</a:t>
            </a:r>
          </a:p>
        </p:txBody>
      </p:sp>
      <p:sp>
        <p:nvSpPr>
          <p:cNvPr id="16" name="TextBox 15">
            <a:extLst>
              <a:ext uri="{FF2B5EF4-FFF2-40B4-BE49-F238E27FC236}">
                <a16:creationId xmlns:a16="http://schemas.microsoft.com/office/drawing/2014/main" id="{65695A24-0F8E-584B-B3CF-79949218EE29}"/>
              </a:ext>
            </a:extLst>
          </p:cNvPr>
          <p:cNvSpPr txBox="1"/>
          <p:nvPr/>
        </p:nvSpPr>
        <p:spPr>
          <a:xfrm>
            <a:off x="166455" y="3979045"/>
            <a:ext cx="159486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future </a:t>
            </a:r>
            <a:r>
              <a:rPr kumimoji="0" lang="en-US" sz="1400" b="0"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sōsh</a:t>
            </a:r>
            <a:endParaRPr kumimoji="0" lang="en-US" sz="1400" b="0"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2E628E44-7A71-4A42-9FC8-9E5B4FA3B820}"/>
              </a:ext>
            </a:extLst>
          </p:cNvPr>
          <p:cNvSpPr txBox="1"/>
          <p:nvPr/>
        </p:nvSpPr>
        <p:spPr>
          <a:xfrm>
            <a:off x="5354582" y="3979044"/>
            <a:ext cx="798617"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low tech</a:t>
            </a:r>
          </a:p>
        </p:txBody>
      </p:sp>
      <p:sp>
        <p:nvSpPr>
          <p:cNvPr id="19" name="TextBox 18">
            <a:extLst>
              <a:ext uri="{FF2B5EF4-FFF2-40B4-BE49-F238E27FC236}">
                <a16:creationId xmlns:a16="http://schemas.microsoft.com/office/drawing/2014/main" id="{29125212-C4C0-AF47-B818-F36A8EF920D4}"/>
              </a:ext>
            </a:extLst>
          </p:cNvPr>
          <p:cNvSpPr txBox="1"/>
          <p:nvPr/>
        </p:nvSpPr>
        <p:spPr>
          <a:xfrm>
            <a:off x="1651793" y="3979045"/>
            <a:ext cx="159486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high </a:t>
            </a:r>
            <a:r>
              <a:rPr kumimoji="0" lang="en-US" sz="1400" b="0"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sōsh</a:t>
            </a:r>
            <a:endParaRPr kumimoji="0" lang="en-US" sz="1400" b="0"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258261E2-2721-F649-8871-30DC579783F0}"/>
              </a:ext>
            </a:extLst>
          </p:cNvPr>
          <p:cNvSpPr txBox="1"/>
          <p:nvPr/>
        </p:nvSpPr>
        <p:spPr>
          <a:xfrm>
            <a:off x="3335343" y="3979044"/>
            <a:ext cx="159486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medium </a:t>
            </a:r>
            <a:r>
              <a:rPr kumimoji="0" lang="en-US" sz="1400" b="0"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sōsh</a:t>
            </a:r>
            <a:endParaRPr kumimoji="0" lang="en-US" sz="1400" b="0"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id="{620620C9-0C5A-194F-B97F-8E804F168B35}"/>
              </a:ext>
            </a:extLst>
          </p:cNvPr>
          <p:cNvSpPr txBox="1"/>
          <p:nvPr/>
        </p:nvSpPr>
        <p:spPr>
          <a:xfrm>
            <a:off x="9501857" y="69091"/>
            <a:ext cx="2637260" cy="98488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Peter Norton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Department of Engineering and Society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rPr>
              <a:t>University of Virginia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FFC000"/>
                </a:solidFill>
                <a:effectLst/>
                <a:uLnTx/>
                <a:uFillTx/>
                <a:latin typeface="Times New Roman" panose="02020603050405020304" pitchFamily="18" charset="0"/>
                <a:ea typeface="+mn-ea"/>
                <a:cs typeface="Times New Roman" panose="02020603050405020304" pitchFamily="18" charset="0"/>
              </a:rPr>
              <a:t>norton@virginia.edu</a:t>
            </a:r>
            <a:endParaRPr kumimoji="0" lang="en-US" sz="1600" b="0"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id="{91410636-DCBA-3A47-A745-6ECCB124D010}"/>
              </a:ext>
            </a:extLst>
          </p:cNvPr>
          <p:cNvCxnSpPr>
            <a:cxnSpLocks/>
          </p:cNvCxnSpPr>
          <p:nvPr/>
        </p:nvCxnSpPr>
        <p:spPr>
          <a:xfrm>
            <a:off x="5475514" y="1204050"/>
            <a:ext cx="3407229" cy="119800"/>
          </a:xfrm>
          <a:prstGeom prst="straightConnector1">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4F3D410-7011-D144-9F07-3D03A46B9D04}"/>
              </a:ext>
            </a:extLst>
          </p:cNvPr>
          <p:cNvCxnSpPr>
            <a:cxnSpLocks/>
          </p:cNvCxnSpPr>
          <p:nvPr/>
        </p:nvCxnSpPr>
        <p:spPr>
          <a:xfrm>
            <a:off x="6360425" y="3219039"/>
            <a:ext cx="2547118" cy="108223"/>
          </a:xfrm>
          <a:prstGeom prst="straightConnector1">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48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EB2AF-DBE8-A247-89B8-A3FA5F421AA5}"/>
              </a:ext>
            </a:extLst>
          </p:cNvPr>
          <p:cNvSpPr>
            <a:spLocks noGrp="1"/>
          </p:cNvSpPr>
          <p:nvPr>
            <p:ph type="title"/>
          </p:nvPr>
        </p:nvSpPr>
        <p:spPr>
          <a:xfrm>
            <a:off x="729343" y="2357210"/>
            <a:ext cx="10515600" cy="1325563"/>
          </a:xfrm>
        </p:spPr>
        <p:txBody>
          <a:bodyPr>
            <a:normAutofit/>
          </a:bodyPr>
          <a:lstStyle/>
          <a:p>
            <a:pPr algn="ctr"/>
            <a:r>
              <a:rPr lang="en-US" dirty="0"/>
              <a:t>Lunch and Informal Conversations</a:t>
            </a:r>
          </a:p>
        </p:txBody>
      </p:sp>
    </p:spTree>
    <p:extLst>
      <p:ext uri="{BB962C8B-B14F-4D97-AF65-F5344CB8AC3E}">
        <p14:creationId xmlns:p14="http://schemas.microsoft.com/office/powerpoint/2010/main" val="3409343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EB2AF-DBE8-A247-89B8-A3FA5F421AA5}"/>
              </a:ext>
            </a:extLst>
          </p:cNvPr>
          <p:cNvSpPr>
            <a:spLocks noGrp="1"/>
          </p:cNvSpPr>
          <p:nvPr>
            <p:ph type="title"/>
          </p:nvPr>
        </p:nvSpPr>
        <p:spPr>
          <a:xfrm>
            <a:off x="729343" y="2357210"/>
            <a:ext cx="10515600" cy="1325563"/>
          </a:xfrm>
        </p:spPr>
        <p:txBody>
          <a:bodyPr>
            <a:normAutofit fontScale="90000"/>
          </a:bodyPr>
          <a:lstStyle/>
          <a:p>
            <a:pPr algn="ctr"/>
            <a:r>
              <a:rPr lang="en-US" dirty="0"/>
              <a:t>STS across the Commonwealth</a:t>
            </a:r>
            <a:br>
              <a:rPr lang="en-US" dirty="0"/>
            </a:br>
            <a:r>
              <a:rPr lang="en-US" dirty="0"/>
              <a:t>Lightning Talks</a:t>
            </a:r>
            <a:br>
              <a:rPr lang="en-US" dirty="0"/>
            </a:br>
            <a:br>
              <a:rPr lang="en-US" dirty="0"/>
            </a:br>
            <a:r>
              <a:rPr lang="en-US" dirty="0"/>
              <a:t>Session B</a:t>
            </a:r>
          </a:p>
        </p:txBody>
      </p:sp>
    </p:spTree>
    <p:extLst>
      <p:ext uri="{BB962C8B-B14F-4D97-AF65-F5344CB8AC3E}">
        <p14:creationId xmlns:p14="http://schemas.microsoft.com/office/powerpoint/2010/main" val="1440382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E9F2EADC-5348-8B49-BAE9-DDE3F18618A0}"/>
              </a:ext>
            </a:extLst>
          </p:cNvPr>
          <p:cNvSpPr txBox="1">
            <a:spLocks/>
          </p:cNvSpPr>
          <p:nvPr/>
        </p:nvSpPr>
        <p:spPr>
          <a:xfrm>
            <a:off x="4318094" y="2233099"/>
            <a:ext cx="3552116" cy="3019175"/>
          </a:xfrm>
          <a:prstGeom prst="rect">
            <a:avLst/>
          </a:prstGeom>
        </p:spPr>
        <p:txBody>
          <a:bodyPr vert="horz" lIns="0" tIns="45720" rIns="0" bIns="45720" rtlCol="0">
            <a:normAutofit/>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4472C4"/>
              </a:buClr>
              <a:buSzTx/>
              <a:buFont typeface="Arial" panose="020B0604020202020204" pitchFamily="34" charset="0"/>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Content Placeholder 2">
            <a:extLst>
              <a:ext uri="{FF2B5EF4-FFF2-40B4-BE49-F238E27FC236}">
                <a16:creationId xmlns:a16="http://schemas.microsoft.com/office/drawing/2014/main" id="{B8DB780A-6D87-4847-A757-4C696B6F7169}"/>
              </a:ext>
            </a:extLst>
          </p:cNvPr>
          <p:cNvSpPr txBox="1">
            <a:spLocks/>
          </p:cNvSpPr>
          <p:nvPr/>
        </p:nvSpPr>
        <p:spPr>
          <a:xfrm>
            <a:off x="8271191" y="2233100"/>
            <a:ext cx="3552116" cy="3019175"/>
          </a:xfrm>
          <a:prstGeom prst="rect">
            <a:avLst/>
          </a:prstGeom>
        </p:spPr>
        <p:txBody>
          <a:bodyPr vert="horz" lIns="0" tIns="45720" rIns="0" bIns="45720" rtlCol="0">
            <a:normAutofit/>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Content Placeholder 3">
            <a:extLst>
              <a:ext uri="{FF2B5EF4-FFF2-40B4-BE49-F238E27FC236}">
                <a16:creationId xmlns:a16="http://schemas.microsoft.com/office/drawing/2014/main" id="{61D219C2-7E5E-6641-8430-251FEFC1E52C}"/>
              </a:ext>
            </a:extLst>
          </p:cNvPr>
          <p:cNvSpPr txBox="1">
            <a:spLocks/>
          </p:cNvSpPr>
          <p:nvPr/>
        </p:nvSpPr>
        <p:spPr>
          <a:xfrm>
            <a:off x="480280" y="2233101"/>
            <a:ext cx="3552116" cy="3019175"/>
          </a:xfrm>
          <a:prstGeom prst="rect">
            <a:avLst/>
          </a:prstGeom>
        </p:spPr>
        <p:txBody>
          <a:bodyPr vert="horz" lIns="0" tIns="45720" rIns="0" bIns="45720" rtlCol="0">
            <a:normAutofit/>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 Placeholder 4">
            <a:extLst>
              <a:ext uri="{FF2B5EF4-FFF2-40B4-BE49-F238E27FC236}">
                <a16:creationId xmlns:a16="http://schemas.microsoft.com/office/drawing/2014/main" id="{8907B0D2-C0A4-CF44-8903-0F7626D525A7}"/>
              </a:ext>
            </a:extLst>
          </p:cNvPr>
          <p:cNvSpPr txBox="1">
            <a:spLocks/>
          </p:cNvSpPr>
          <p:nvPr/>
        </p:nvSpPr>
        <p:spPr>
          <a:xfrm>
            <a:off x="519287" y="1499075"/>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endPar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8" name="Text Placeholder 5">
            <a:extLst>
              <a:ext uri="{FF2B5EF4-FFF2-40B4-BE49-F238E27FC236}">
                <a16:creationId xmlns:a16="http://schemas.microsoft.com/office/drawing/2014/main" id="{B20FE0F3-0C6E-B64E-BE95-EC22A39D455F}"/>
              </a:ext>
            </a:extLst>
          </p:cNvPr>
          <p:cNvSpPr txBox="1">
            <a:spLocks/>
          </p:cNvSpPr>
          <p:nvPr/>
        </p:nvSpPr>
        <p:spPr>
          <a:xfrm>
            <a:off x="8309788" y="1477461"/>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endPar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9" name="Text Placeholder 6">
            <a:extLst>
              <a:ext uri="{FF2B5EF4-FFF2-40B4-BE49-F238E27FC236}">
                <a16:creationId xmlns:a16="http://schemas.microsoft.com/office/drawing/2014/main" id="{78E68C1A-BE64-6D47-85D3-0466456BA522}"/>
              </a:ext>
            </a:extLst>
          </p:cNvPr>
          <p:cNvSpPr txBox="1">
            <a:spLocks/>
          </p:cNvSpPr>
          <p:nvPr/>
        </p:nvSpPr>
        <p:spPr>
          <a:xfrm>
            <a:off x="4331482" y="1499075"/>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endPar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20" name="Title 7">
            <a:extLst>
              <a:ext uri="{FF2B5EF4-FFF2-40B4-BE49-F238E27FC236}">
                <a16:creationId xmlns:a16="http://schemas.microsoft.com/office/drawing/2014/main" id="{B444239C-D181-7644-A540-7A824E38DC26}"/>
              </a:ext>
            </a:extLst>
          </p:cNvPr>
          <p:cNvSpPr txBox="1">
            <a:spLocks/>
          </p:cNvSpPr>
          <p:nvPr/>
        </p:nvSpPr>
        <p:spPr>
          <a:xfrm>
            <a:off x="480280" y="427997"/>
            <a:ext cx="11343027" cy="1126345"/>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3200" b="1" i="0" kern="1200" cap="all" spc="300" baseline="0">
                <a:solidFill>
                  <a:schemeClr val="accent1"/>
                </a:solidFill>
                <a:latin typeface="+mn-lt"/>
                <a:ea typeface="Arial" charset="0"/>
                <a:cs typeface="Arial"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all" spc="300" normalizeH="0" baseline="0" noProof="0" dirty="0">
                <a:ln>
                  <a:noFill/>
                </a:ln>
                <a:solidFill>
                  <a:prstClr val="white"/>
                </a:solidFill>
                <a:effectLst/>
                <a:uLnTx/>
                <a:uFillTx/>
                <a:latin typeface="Calibri" panose="020F0502020204030204"/>
                <a:cs typeface="Arial" charset="0"/>
              </a:rPr>
              <a:t>Gabrielle Adams, PhD</a:t>
            </a:r>
            <a:br>
              <a:rPr kumimoji="0" lang="en-US" sz="3200" b="1" i="0" u="none" strike="noStrike" kern="1200" cap="all" spc="300" normalizeH="0" baseline="0" noProof="0" dirty="0">
                <a:ln>
                  <a:noFill/>
                </a:ln>
                <a:solidFill>
                  <a:prstClr val="white"/>
                </a:solidFill>
                <a:effectLst/>
                <a:uLnTx/>
                <a:uFillTx/>
                <a:latin typeface="Calibri" panose="020F0502020204030204"/>
                <a:cs typeface="Arial" charset="0"/>
              </a:rPr>
            </a:br>
            <a:r>
              <a:rPr kumimoji="0" lang="en-US" sz="2000" b="1" i="0" u="none" strike="noStrike" kern="1200" cap="all" spc="300" normalizeH="0" baseline="0" noProof="0" dirty="0">
                <a:ln>
                  <a:noFill/>
                </a:ln>
                <a:solidFill>
                  <a:prstClr val="white"/>
                </a:solidFill>
                <a:effectLst/>
                <a:uLnTx/>
                <a:uFillTx/>
                <a:latin typeface="Calibri" panose="020F0502020204030204"/>
                <a:cs typeface="Arial" charset="0"/>
              </a:rPr>
              <a:t>University of Virginia (Batten, Darden)</a:t>
            </a:r>
          </a:p>
        </p:txBody>
      </p:sp>
      <p:sp>
        <p:nvSpPr>
          <p:cNvPr id="21" name="Text Placeholder 8">
            <a:extLst>
              <a:ext uri="{FF2B5EF4-FFF2-40B4-BE49-F238E27FC236}">
                <a16:creationId xmlns:a16="http://schemas.microsoft.com/office/drawing/2014/main" id="{43E020C8-1643-4648-9DA0-1701DE00EADC}"/>
              </a:ext>
            </a:extLst>
          </p:cNvPr>
          <p:cNvSpPr txBox="1">
            <a:spLocks/>
          </p:cNvSpPr>
          <p:nvPr/>
        </p:nvSpPr>
        <p:spPr>
          <a:xfrm>
            <a:off x="480280" y="198285"/>
            <a:ext cx="11462020" cy="317500"/>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cap="all" spc="300" baseline="0">
                <a:solidFill>
                  <a:schemeClr val="accent2"/>
                </a:solidFill>
                <a:latin typeface="+mn-lt"/>
                <a:ea typeface="Arial" charset="0"/>
                <a:cs typeface="Arial" charset="0"/>
              </a:defRPr>
            </a:lvl1pPr>
            <a:lvl2pPr marL="4572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2pPr>
            <a:lvl3pPr marL="9144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3pPr>
            <a:lvl4pPr marL="13716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4pPr>
            <a:lvl5pPr marL="18288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1" i="0" u="none" strike="noStrike" kern="1200" cap="all" spc="300" normalizeH="0" baseline="0" noProof="0" dirty="0">
                <a:ln>
                  <a:noFill/>
                </a:ln>
                <a:solidFill>
                  <a:prstClr val="white"/>
                </a:solidFill>
                <a:effectLst/>
                <a:uLnTx/>
                <a:uFillTx/>
                <a:latin typeface="Calibri" panose="020F0502020204030204"/>
                <a:cs typeface="Arial" charset="0"/>
              </a:rPr>
              <a:t>STS Across the Commonwealth</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400" b="1" i="0" u="none" strike="noStrike" kern="1200" cap="all" spc="300" normalizeH="0" baseline="0" noProof="0" dirty="0">
              <a:ln>
                <a:noFill/>
              </a:ln>
              <a:solidFill>
                <a:prstClr val="white"/>
              </a:solidFill>
              <a:effectLst/>
              <a:uLnTx/>
              <a:uFillTx/>
              <a:latin typeface="Calibri" panose="020F0502020204030204"/>
              <a:cs typeface="Arial" charset="0"/>
            </a:endParaRPr>
          </a:p>
        </p:txBody>
      </p:sp>
      <p:cxnSp>
        <p:nvCxnSpPr>
          <p:cNvPr id="26" name="Straight Connector 25">
            <a:extLst>
              <a:ext uri="{FF2B5EF4-FFF2-40B4-BE49-F238E27FC236}">
                <a16:creationId xmlns:a16="http://schemas.microsoft.com/office/drawing/2014/main" id="{1376B34F-F2B2-5A41-8A10-34DE3EB07A34}"/>
              </a:ext>
            </a:extLst>
          </p:cNvPr>
          <p:cNvCxnSpPr>
            <a:cxnSpLocks/>
          </p:cNvCxnSpPr>
          <p:nvPr/>
        </p:nvCxnSpPr>
        <p:spPr>
          <a:xfrm>
            <a:off x="-117231" y="1554342"/>
            <a:ext cx="1243818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030" name="Picture 6" descr="Why Our Brains Miss Opportunities to Improve Through">
            <a:extLst>
              <a:ext uri="{FF2B5EF4-FFF2-40B4-BE49-F238E27FC236}">
                <a16:creationId xmlns:a16="http://schemas.microsoft.com/office/drawing/2014/main" id="{068A311B-B8B0-8B26-5B01-187377AD83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0803" y="1784053"/>
            <a:ext cx="3347305" cy="4446605"/>
          </a:xfrm>
          <a:prstGeom prst="rect">
            <a:avLst/>
          </a:prstGeom>
          <a:noFill/>
          <a:ln>
            <a:solidFill>
              <a:schemeClr val="lt1">
                <a:hueOff val="0"/>
                <a:satOff val="0"/>
                <a:lumOff val="0"/>
              </a:schemeClr>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2DECB37-0558-EDF2-29E6-5082886B333D}"/>
              </a:ext>
            </a:extLst>
          </p:cNvPr>
          <p:cNvSpPr/>
          <p:nvPr/>
        </p:nvSpPr>
        <p:spPr>
          <a:xfrm>
            <a:off x="9634449" y="5742887"/>
            <a:ext cx="1043268" cy="4168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6458CD5-78DD-A1DC-668A-72824FE9D8EA}"/>
              </a:ext>
            </a:extLst>
          </p:cNvPr>
          <p:cNvSpPr txBox="1"/>
          <p:nvPr/>
        </p:nvSpPr>
        <p:spPr>
          <a:xfrm>
            <a:off x="3191352" y="6408640"/>
            <a:ext cx="63143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Gabrielle Adams, Ben Converse, Andy Hales, &amp; Leidy Klotz (2021)</a:t>
            </a:r>
          </a:p>
        </p:txBody>
      </p:sp>
      <p:pic>
        <p:nvPicPr>
          <p:cNvPr id="22" name="Picture 4" descr="wooden balancing bike Promotions">
            <a:extLst>
              <a:ext uri="{FF2B5EF4-FFF2-40B4-BE49-F238E27FC236}">
                <a16:creationId xmlns:a16="http://schemas.microsoft.com/office/drawing/2014/main" id="{1028913E-3CAB-BF62-9F6B-6AF1D23CD63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1200" l="10000" r="90000">
                        <a14:foregroundMark x1="72300" y1="91200" x2="72300" y2="91200"/>
                      </a14:backgroundRemoval>
                    </a14:imgEffect>
                  </a14:imgLayer>
                </a14:imgProps>
              </a:ext>
              <a:ext uri="{28A0092B-C50C-407E-A947-70E740481C1C}">
                <a14:useLocalDpi xmlns:a14="http://schemas.microsoft.com/office/drawing/2010/main" val="0"/>
              </a:ext>
            </a:extLst>
          </a:blip>
          <a:srcRect/>
          <a:stretch>
            <a:fillRect/>
          </a:stretch>
        </p:blipFill>
        <p:spPr bwMode="auto">
          <a:xfrm>
            <a:off x="740696" y="1248716"/>
            <a:ext cx="5181287" cy="5181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346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E9F2EADC-5348-8B49-BAE9-DDE3F18618A0}"/>
              </a:ext>
            </a:extLst>
          </p:cNvPr>
          <p:cNvSpPr txBox="1">
            <a:spLocks/>
          </p:cNvSpPr>
          <p:nvPr/>
        </p:nvSpPr>
        <p:spPr>
          <a:xfrm>
            <a:off x="4382429" y="4972707"/>
            <a:ext cx="3538728" cy="1716839"/>
          </a:xfrm>
          <a:prstGeom prst="rect">
            <a:avLst/>
          </a:prstGeom>
        </p:spPr>
        <p:txBody>
          <a:bodyPr vert="horz" lIns="0" tIns="45720" rIns="0" bIns="45720" rtlCol="0">
            <a:noAutofit/>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66928" marR="0" lvl="1" indent="-283464" algn="l" defTabSz="914400" rtl="0" eaLnBrk="1" fontAlgn="auto" latinLnBrk="0" hangingPunct="1">
              <a:lnSpc>
                <a:spcPct val="100000"/>
              </a:lnSpc>
              <a:spcBef>
                <a:spcPts val="0"/>
              </a:spcBef>
              <a:spcAft>
                <a:spcPts val="1000"/>
              </a:spcAft>
              <a:buClr>
                <a:srgbClr val="4472C4"/>
              </a:buClr>
              <a:buSzPct val="150000"/>
              <a:buFont typeface="Courier New" panose="02070309020205020404" pitchFamily="49" charset="0"/>
              <a:buChar char="o"/>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Technical knowledge</a:t>
            </a:r>
          </a:p>
          <a:p>
            <a:pPr marL="566928" marR="0" lvl="1" indent="-283464" algn="l" defTabSz="914400" rtl="0" eaLnBrk="1" fontAlgn="auto" latinLnBrk="0" hangingPunct="1">
              <a:lnSpc>
                <a:spcPct val="100000"/>
              </a:lnSpc>
              <a:spcBef>
                <a:spcPts val="0"/>
              </a:spcBef>
              <a:spcAft>
                <a:spcPts val="1000"/>
              </a:spcAft>
              <a:buClr>
                <a:srgbClr val="4472C4"/>
              </a:buClr>
              <a:buSzPct val="150000"/>
              <a:buFont typeface="Courier New" panose="02070309020205020404" pitchFamily="49" charset="0"/>
              <a:buChar char="o"/>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Sociopolitical, Ethical knowledge</a:t>
            </a:r>
          </a:p>
          <a:p>
            <a:pPr marL="566928" marR="0" lvl="1" indent="-283464" algn="l" defTabSz="914400" rtl="0" eaLnBrk="1" fontAlgn="auto" latinLnBrk="0" hangingPunct="1">
              <a:lnSpc>
                <a:spcPct val="100000"/>
              </a:lnSpc>
              <a:spcBef>
                <a:spcPts val="0"/>
              </a:spcBef>
              <a:spcAft>
                <a:spcPts val="1000"/>
              </a:spcAft>
              <a:buClr>
                <a:srgbClr val="4472C4"/>
              </a:buClr>
              <a:buSzPct val="150000"/>
              <a:buFont typeface="Courier New" panose="02070309020205020404" pitchFamily="49" charset="0"/>
              <a:buChar char="o"/>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Personal &amp; Professional Development</a:t>
            </a:r>
          </a:p>
        </p:txBody>
      </p:sp>
      <p:sp>
        <p:nvSpPr>
          <p:cNvPr id="15" name="Content Placeholder 2">
            <a:extLst>
              <a:ext uri="{FF2B5EF4-FFF2-40B4-BE49-F238E27FC236}">
                <a16:creationId xmlns:a16="http://schemas.microsoft.com/office/drawing/2014/main" id="{B8DB780A-6D87-4847-A757-4C696B6F7169}"/>
              </a:ext>
            </a:extLst>
          </p:cNvPr>
          <p:cNvSpPr txBox="1">
            <a:spLocks/>
          </p:cNvSpPr>
          <p:nvPr/>
        </p:nvSpPr>
        <p:spPr>
          <a:xfrm>
            <a:off x="8223062" y="2061820"/>
            <a:ext cx="3968937" cy="4736019"/>
          </a:xfrm>
          <a:prstGeom prst="rect">
            <a:avLst/>
          </a:prstGeom>
        </p:spPr>
        <p:txBody>
          <a:bodyPr vert="horz" lIns="0" tIns="45720" rIns="0" bIns="45720" rtlCol="0">
            <a:normAutofit fontScale="92500" lnSpcReduction="10000"/>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64" marR="0" lvl="0" indent="-283464" algn="l" defTabSz="914400" rtl="0" eaLnBrk="1" fontAlgn="auto" latinLnBrk="0" hangingPunct="1">
              <a:lnSpc>
                <a:spcPct val="100000"/>
              </a:lnSpc>
              <a:spcBef>
                <a:spcPts val="0"/>
              </a:spcBef>
              <a:spcAft>
                <a:spcPts val="1000"/>
              </a:spcAft>
              <a:buClr>
                <a:srgbClr val="4472C4"/>
              </a:buClr>
              <a:buSzPct val="150000"/>
              <a:buFont typeface="Courier New" panose="02070309020205020404" pitchFamily="49" charset="0"/>
              <a:buChar char="o"/>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KNOW</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discern the unequal social impacts of dataficaton</a:t>
            </a:r>
          </a:p>
          <a:p>
            <a:pPr marL="283464" marR="0" lvl="0" indent="-283464" algn="l" defTabSz="914400" rtl="0" eaLnBrk="1" fontAlgn="auto" latinLnBrk="0" hangingPunct="1">
              <a:lnSpc>
                <a:spcPct val="100000"/>
              </a:lnSpc>
              <a:spcBef>
                <a:spcPts val="0"/>
              </a:spcBef>
              <a:spcAft>
                <a:spcPts val="1000"/>
              </a:spcAft>
              <a:buClr>
                <a:srgbClr val="4472C4"/>
              </a:buClr>
              <a:buSzPct val="150000"/>
              <a:buFont typeface="Courier New" panose="02070309020205020404" pitchFamily="49" charset="0"/>
              <a:buChar char="o"/>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FEEL</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attune with communities resisting technological harm</a:t>
            </a:r>
          </a:p>
          <a:p>
            <a:pPr marL="283464" marR="0" lvl="0" indent="-283464" algn="l" defTabSz="914400" rtl="0" eaLnBrk="1" fontAlgn="auto" latinLnBrk="0" hangingPunct="1">
              <a:lnSpc>
                <a:spcPct val="100000"/>
              </a:lnSpc>
              <a:spcBef>
                <a:spcPts val="0"/>
              </a:spcBef>
              <a:spcAft>
                <a:spcPts val="1000"/>
              </a:spcAft>
              <a:buClr>
                <a:srgbClr val="4472C4"/>
              </a:buClr>
              <a:buSzPct val="150000"/>
              <a:buFont typeface="Courier New" panose="02070309020205020404" pitchFamily="49" charset="0"/>
              <a:buChar char="o"/>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THINK</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discern the logic, theory, argument, and methods in tech discourse</a:t>
            </a:r>
          </a:p>
          <a:p>
            <a:pPr marL="283464" marR="0" lvl="0" indent="-283464" algn="l" defTabSz="914400" rtl="0" eaLnBrk="1" fontAlgn="auto" latinLnBrk="0" hangingPunct="1">
              <a:lnSpc>
                <a:spcPct val="100000"/>
              </a:lnSpc>
              <a:spcBef>
                <a:spcPts val="0"/>
              </a:spcBef>
              <a:spcAft>
                <a:spcPts val="1000"/>
              </a:spcAft>
              <a:buClr>
                <a:srgbClr val="4472C4"/>
              </a:buClr>
              <a:buSzPct val="150000"/>
              <a:buFont typeface="Courier New" panose="02070309020205020404" pitchFamily="49" charset="0"/>
              <a:buChar char="o"/>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DREAM</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imagine alternatives to current systems</a:t>
            </a:r>
          </a:p>
          <a:p>
            <a:pPr marL="283464" marR="0" lvl="0" indent="-283464" algn="l" defTabSz="914400" rtl="0" eaLnBrk="1" fontAlgn="auto" latinLnBrk="0" hangingPunct="1">
              <a:lnSpc>
                <a:spcPct val="100000"/>
              </a:lnSpc>
              <a:spcBef>
                <a:spcPts val="0"/>
              </a:spcBef>
              <a:spcAft>
                <a:spcPts val="1000"/>
              </a:spcAft>
              <a:buClr>
                <a:srgbClr val="4472C4"/>
              </a:buClr>
              <a:buSzPct val="150000"/>
              <a:buFont typeface="Courier New" panose="02070309020205020404" pitchFamily="49" charset="0"/>
              <a:buChar char="o"/>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UNDERSTAND</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map the social and technical systems involved in data science and AI</a:t>
            </a:r>
          </a:p>
          <a:p>
            <a:pPr marL="283464" marR="0" lvl="0" indent="-283464" algn="l" defTabSz="914400" rtl="0" eaLnBrk="1" fontAlgn="auto" latinLnBrk="0" hangingPunct="1">
              <a:lnSpc>
                <a:spcPct val="100000"/>
              </a:lnSpc>
              <a:spcBef>
                <a:spcPts val="0"/>
              </a:spcBef>
              <a:spcAft>
                <a:spcPts val="1000"/>
              </a:spcAft>
              <a:buClr>
                <a:srgbClr val="4472C4"/>
              </a:buClr>
              <a:buSzPct val="150000"/>
              <a:buFont typeface="Courier New" panose="02070309020205020404" pitchFamily="49" charset="0"/>
              <a:buChar char="o"/>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ACT</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employ tools of auditing, advocacy and participatory policymaking to effect change</a:t>
            </a:r>
          </a:p>
        </p:txBody>
      </p:sp>
      <p:sp>
        <p:nvSpPr>
          <p:cNvPr id="16" name="Content Placeholder 3">
            <a:extLst>
              <a:ext uri="{FF2B5EF4-FFF2-40B4-BE49-F238E27FC236}">
                <a16:creationId xmlns:a16="http://schemas.microsoft.com/office/drawing/2014/main" id="{61D219C2-7E5E-6641-8430-251FEFC1E52C}"/>
              </a:ext>
            </a:extLst>
          </p:cNvPr>
          <p:cNvSpPr txBox="1">
            <a:spLocks/>
          </p:cNvSpPr>
          <p:nvPr/>
        </p:nvSpPr>
        <p:spPr>
          <a:xfrm>
            <a:off x="323863" y="2148876"/>
            <a:ext cx="3930412" cy="4648964"/>
          </a:xfrm>
          <a:prstGeom prst="rect">
            <a:avLst/>
          </a:prstGeom>
        </p:spPr>
        <p:txBody>
          <a:bodyPr vert="horz" lIns="0" tIns="45720" rIns="0" bIns="45720" rtlCol="0">
            <a:normAutofit/>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64" marR="0" lvl="0" indent="-283464" algn="l" defTabSz="914400" rtl="0" eaLnBrk="1" fontAlgn="auto" latinLnBrk="0" hangingPunct="1">
              <a:lnSpc>
                <a:spcPct val="100000"/>
              </a:lnSpc>
              <a:spcBef>
                <a:spcPts val="0"/>
              </a:spcBef>
              <a:spcAft>
                <a:spcPts val="1000"/>
              </a:spcAft>
              <a:buClr>
                <a:srgbClr val="4472C4"/>
              </a:buClr>
              <a:buSzPct val="150000"/>
              <a:buFont typeface="Courier New" panose="02070309020205020404" pitchFamily="49" charset="0"/>
              <a:buChar char="o"/>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Summer 2022 (June 5 – Aug 1)</a:t>
            </a:r>
          </a:p>
          <a:p>
            <a:pPr marL="283464" marR="0" lvl="0" indent="-283464" algn="l" defTabSz="914400" rtl="0" eaLnBrk="1" fontAlgn="auto" latinLnBrk="0" hangingPunct="1">
              <a:lnSpc>
                <a:spcPct val="100000"/>
              </a:lnSpc>
              <a:spcBef>
                <a:spcPts val="0"/>
              </a:spcBef>
              <a:spcAft>
                <a:spcPts val="1000"/>
              </a:spcAft>
              <a:buClr>
                <a:srgbClr val="4472C4"/>
              </a:buClr>
              <a:buSzPct val="150000"/>
              <a:buFont typeface="Courier New" panose="02070309020205020404" pitchFamily="49" charset="0"/>
              <a:buChar char="o"/>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Research Experience</a:t>
            </a:r>
          </a:p>
          <a:p>
            <a:pPr marL="283464" marR="0" lvl="0" indent="-283464" algn="l" defTabSz="914400" rtl="0" eaLnBrk="1" fontAlgn="auto" latinLnBrk="0" hangingPunct="1">
              <a:lnSpc>
                <a:spcPct val="100000"/>
              </a:lnSpc>
              <a:spcBef>
                <a:spcPts val="0"/>
              </a:spcBef>
              <a:spcAft>
                <a:spcPts val="1000"/>
              </a:spcAft>
              <a:buClr>
                <a:srgbClr val="4472C4"/>
              </a:buClr>
              <a:buSzPct val="150000"/>
              <a:buFont typeface="Courier New" panose="02070309020205020404" pitchFamily="49" charset="0"/>
              <a:buChar char="o"/>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18 Undergraduate Students</a:t>
            </a:r>
          </a:p>
          <a:p>
            <a:pPr marL="283464" marR="0" lvl="0" indent="-283464" algn="l" defTabSz="914400" rtl="0" eaLnBrk="1" fontAlgn="auto" latinLnBrk="0" hangingPunct="1">
              <a:lnSpc>
                <a:spcPct val="100000"/>
              </a:lnSpc>
              <a:spcBef>
                <a:spcPts val="0"/>
              </a:spcBef>
              <a:spcAft>
                <a:spcPts val="1000"/>
              </a:spcAft>
              <a:buClr>
                <a:srgbClr val="4472C4"/>
              </a:buClr>
              <a:buSzPct val="150000"/>
              <a:buFont typeface="Courier New" panose="02070309020205020404" pitchFamily="49" charset="0"/>
              <a:buChar char="o"/>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Underrepresented Groups</a:t>
            </a:r>
          </a:p>
          <a:p>
            <a:pPr marL="283464" marR="0" lvl="0" indent="-283464" algn="l" defTabSz="914400" rtl="0" eaLnBrk="1" fontAlgn="auto" latinLnBrk="0" hangingPunct="1">
              <a:lnSpc>
                <a:spcPct val="100000"/>
              </a:lnSpc>
              <a:spcBef>
                <a:spcPts val="0"/>
              </a:spcBef>
              <a:spcAft>
                <a:spcPts val="1000"/>
              </a:spcAft>
              <a:buClr>
                <a:srgbClr val="4472C4"/>
              </a:buClr>
              <a:buSzPct val="150000"/>
              <a:buFont typeface="Courier New" panose="02070309020205020404" pitchFamily="49" charset="0"/>
              <a:buChar char="o"/>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Apply Data Science to Social Change</a:t>
            </a:r>
          </a:p>
          <a:p>
            <a:pPr marL="566928" marR="0" lvl="1" indent="-283464" algn="l" defTabSz="914400" rtl="0" eaLnBrk="1" fontAlgn="auto" latinLnBrk="0" hangingPunct="1">
              <a:lnSpc>
                <a:spcPct val="100000"/>
              </a:lnSpc>
              <a:spcBef>
                <a:spcPts val="0"/>
              </a:spcBef>
              <a:spcAft>
                <a:spcPts val="1000"/>
              </a:spcAft>
              <a:buClr>
                <a:srgbClr val="4472C4"/>
              </a:buClr>
              <a:buSzPct val="150000"/>
              <a:buFont typeface="Courier New" panose="02070309020205020404" pitchFamily="49" charset="0"/>
              <a:buChar char="o"/>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Health Disparities (3 projects)</a:t>
            </a:r>
          </a:p>
          <a:p>
            <a:pPr marL="566928" marR="0" lvl="1" indent="-283464" algn="l" defTabSz="914400" rtl="0" eaLnBrk="1" fontAlgn="auto" latinLnBrk="0" hangingPunct="1">
              <a:lnSpc>
                <a:spcPct val="100000"/>
              </a:lnSpc>
              <a:spcBef>
                <a:spcPts val="0"/>
              </a:spcBef>
              <a:spcAft>
                <a:spcPts val="1000"/>
              </a:spcAft>
              <a:buClr>
                <a:srgbClr val="4472C4"/>
              </a:buClr>
              <a:buSzPct val="150000"/>
              <a:buFont typeface="Courier New" panose="02070309020205020404" pitchFamily="49" charset="0"/>
              <a:buChar char="o"/>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Economic Inclusion (2 projects)</a:t>
            </a:r>
          </a:p>
          <a:p>
            <a:pPr marL="566928" marR="0" lvl="1" indent="-283464" algn="l" defTabSz="914400" rtl="0" eaLnBrk="1" fontAlgn="auto" latinLnBrk="0" hangingPunct="1">
              <a:lnSpc>
                <a:spcPct val="100000"/>
              </a:lnSpc>
              <a:spcBef>
                <a:spcPts val="0"/>
              </a:spcBef>
              <a:spcAft>
                <a:spcPts val="1000"/>
              </a:spcAft>
              <a:buClr>
                <a:srgbClr val="4472C4"/>
              </a:buClr>
              <a:buSzPct val="150000"/>
              <a:buFont typeface="Courier New" panose="02070309020205020404" pitchFamily="49" charset="0"/>
              <a:buChar char="o"/>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Democracy (3 projects)</a:t>
            </a:r>
          </a:p>
          <a:p>
            <a:pPr marL="283464" marR="0" lvl="0" indent="-283464" algn="l" defTabSz="914400" rtl="0" eaLnBrk="1" fontAlgn="auto" latinLnBrk="0" hangingPunct="1">
              <a:lnSpc>
                <a:spcPct val="100000"/>
              </a:lnSpc>
              <a:spcBef>
                <a:spcPts val="0"/>
              </a:spcBef>
              <a:spcAft>
                <a:spcPts val="1000"/>
              </a:spcAft>
              <a:buClr>
                <a:srgbClr val="4472C4"/>
              </a:buClr>
              <a:buSzPct val="150000"/>
              <a:buFont typeface="Courier New" panose="02070309020205020404" pitchFamily="49" charset="0"/>
              <a:buChar char="o"/>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 Placeholder 4">
            <a:extLst>
              <a:ext uri="{FF2B5EF4-FFF2-40B4-BE49-F238E27FC236}">
                <a16:creationId xmlns:a16="http://schemas.microsoft.com/office/drawing/2014/main" id="{8907B0D2-C0A4-CF44-8903-0F7626D525A7}"/>
              </a:ext>
            </a:extLst>
          </p:cNvPr>
          <p:cNvSpPr txBox="1">
            <a:spLocks/>
          </p:cNvSpPr>
          <p:nvPr/>
        </p:nvSpPr>
        <p:spPr>
          <a:xfrm>
            <a:off x="323863" y="1581660"/>
            <a:ext cx="3930412"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 Data Justice Academy</a:t>
            </a:r>
          </a:p>
        </p:txBody>
      </p:sp>
      <p:sp>
        <p:nvSpPr>
          <p:cNvPr id="18" name="Text Placeholder 5">
            <a:extLst>
              <a:ext uri="{FF2B5EF4-FFF2-40B4-BE49-F238E27FC236}">
                <a16:creationId xmlns:a16="http://schemas.microsoft.com/office/drawing/2014/main" id="{B20FE0F3-0C6E-B64E-BE95-EC22A39D455F}"/>
              </a:ext>
            </a:extLst>
          </p:cNvPr>
          <p:cNvSpPr txBox="1">
            <a:spLocks/>
          </p:cNvSpPr>
          <p:nvPr/>
        </p:nvSpPr>
        <p:spPr>
          <a:xfrm>
            <a:off x="8261660" y="1477461"/>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Data Justice Seminar</a:t>
            </a:r>
          </a:p>
        </p:txBody>
      </p:sp>
      <p:sp>
        <p:nvSpPr>
          <p:cNvPr id="19" name="Text Placeholder 6">
            <a:extLst>
              <a:ext uri="{FF2B5EF4-FFF2-40B4-BE49-F238E27FC236}">
                <a16:creationId xmlns:a16="http://schemas.microsoft.com/office/drawing/2014/main" id="{78E68C1A-BE64-6D47-85D3-0466456BA522}"/>
              </a:ext>
            </a:extLst>
          </p:cNvPr>
          <p:cNvSpPr txBox="1">
            <a:spLocks/>
          </p:cNvSpPr>
          <p:nvPr/>
        </p:nvSpPr>
        <p:spPr>
          <a:xfrm>
            <a:off x="4326635" y="4455778"/>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prstClr val="white"/>
              </a:buClr>
              <a:buSzPct val="150000"/>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Learning Objectives</a:t>
            </a:r>
          </a:p>
        </p:txBody>
      </p:sp>
      <p:sp>
        <p:nvSpPr>
          <p:cNvPr id="20" name="Title 7">
            <a:extLst>
              <a:ext uri="{FF2B5EF4-FFF2-40B4-BE49-F238E27FC236}">
                <a16:creationId xmlns:a16="http://schemas.microsoft.com/office/drawing/2014/main" id="{B444239C-D181-7644-A540-7A824E38DC26}"/>
              </a:ext>
            </a:extLst>
          </p:cNvPr>
          <p:cNvSpPr txBox="1">
            <a:spLocks/>
          </p:cNvSpPr>
          <p:nvPr/>
        </p:nvSpPr>
        <p:spPr>
          <a:xfrm>
            <a:off x="480280" y="427997"/>
            <a:ext cx="11343027" cy="1126345"/>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3200" b="1" i="0" kern="1200" cap="all" spc="300" baseline="0">
                <a:solidFill>
                  <a:schemeClr val="accent1"/>
                </a:solidFill>
                <a:latin typeface="+mn-lt"/>
                <a:ea typeface="Arial" charset="0"/>
                <a:cs typeface="Arial"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all" spc="300" normalizeH="0" baseline="0" noProof="0" dirty="0">
                <a:ln>
                  <a:noFill/>
                </a:ln>
                <a:solidFill>
                  <a:prstClr val="white"/>
                </a:solidFill>
                <a:effectLst/>
                <a:uLnTx/>
                <a:uFillTx/>
                <a:latin typeface="Calibri" panose="020F0502020204030204"/>
                <a:cs typeface="Arial" charset="0"/>
              </a:rPr>
              <a:t>Claudia W. Scholz PhD</a:t>
            </a:r>
            <a:br>
              <a:rPr kumimoji="0" lang="en-US" sz="3200" b="1" i="0" u="none" strike="noStrike" kern="1200" cap="all" spc="300" normalizeH="0" baseline="0" noProof="0" dirty="0">
                <a:ln>
                  <a:noFill/>
                </a:ln>
                <a:solidFill>
                  <a:prstClr val="white"/>
                </a:solidFill>
                <a:effectLst/>
                <a:uLnTx/>
                <a:uFillTx/>
                <a:latin typeface="Calibri" panose="020F0502020204030204"/>
                <a:cs typeface="Arial" charset="0"/>
              </a:rPr>
            </a:br>
            <a:r>
              <a:rPr kumimoji="0" lang="en-US" sz="2000" b="1" i="0" u="none" strike="noStrike" kern="1200" cap="all" spc="300" normalizeH="0" baseline="0" noProof="0" dirty="0" err="1">
                <a:ln>
                  <a:noFill/>
                </a:ln>
                <a:solidFill>
                  <a:prstClr val="white"/>
                </a:solidFill>
                <a:effectLst/>
                <a:uLnTx/>
                <a:uFillTx/>
                <a:latin typeface="Calibri" panose="020F0502020204030204"/>
                <a:cs typeface="Arial" charset="0"/>
              </a:rPr>
              <a:t>uva</a:t>
            </a:r>
            <a:r>
              <a:rPr kumimoji="0" lang="en-US" sz="2000" b="1" i="0" u="none" strike="noStrike" kern="1200" cap="all" spc="300" normalizeH="0" baseline="0" noProof="0" dirty="0">
                <a:ln>
                  <a:noFill/>
                </a:ln>
                <a:solidFill>
                  <a:prstClr val="white"/>
                </a:solidFill>
                <a:effectLst/>
                <a:uLnTx/>
                <a:uFillTx/>
                <a:latin typeface="Calibri" panose="020F0502020204030204"/>
                <a:cs typeface="Arial" charset="0"/>
              </a:rPr>
              <a:t> school of data science</a:t>
            </a:r>
          </a:p>
        </p:txBody>
      </p:sp>
      <p:sp>
        <p:nvSpPr>
          <p:cNvPr id="21" name="Text Placeholder 8">
            <a:extLst>
              <a:ext uri="{FF2B5EF4-FFF2-40B4-BE49-F238E27FC236}">
                <a16:creationId xmlns:a16="http://schemas.microsoft.com/office/drawing/2014/main" id="{43E020C8-1643-4648-9DA0-1701DE00EADC}"/>
              </a:ext>
            </a:extLst>
          </p:cNvPr>
          <p:cNvSpPr txBox="1">
            <a:spLocks/>
          </p:cNvSpPr>
          <p:nvPr/>
        </p:nvSpPr>
        <p:spPr>
          <a:xfrm>
            <a:off x="480280" y="198285"/>
            <a:ext cx="11462020" cy="317500"/>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cap="all" spc="300" baseline="0">
                <a:solidFill>
                  <a:schemeClr val="accent2"/>
                </a:solidFill>
                <a:latin typeface="+mn-lt"/>
                <a:ea typeface="Arial" charset="0"/>
                <a:cs typeface="Arial" charset="0"/>
              </a:defRPr>
            </a:lvl1pPr>
            <a:lvl2pPr marL="4572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2pPr>
            <a:lvl3pPr marL="9144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3pPr>
            <a:lvl4pPr marL="13716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4pPr>
            <a:lvl5pPr marL="18288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1" i="0" u="none" strike="noStrike" kern="1200" cap="all" spc="300" normalizeH="0" baseline="0" noProof="0">
                <a:ln>
                  <a:noFill/>
                </a:ln>
                <a:solidFill>
                  <a:prstClr val="white"/>
                </a:solidFill>
                <a:effectLst/>
                <a:uLnTx/>
                <a:uFillTx/>
                <a:latin typeface="Calibri" panose="020F0502020204030204"/>
                <a:cs typeface="Arial" charset="0"/>
              </a:rPr>
              <a:t>STS Across the Commonwealth</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400" b="1" i="0" u="none" strike="noStrike" kern="1200" cap="all" spc="300" normalizeH="0" baseline="0" noProof="0" dirty="0">
              <a:ln>
                <a:noFill/>
              </a:ln>
              <a:solidFill>
                <a:prstClr val="white"/>
              </a:solidFill>
              <a:effectLst/>
              <a:uLnTx/>
              <a:uFillTx/>
              <a:latin typeface="Calibri" panose="020F0502020204030204"/>
              <a:cs typeface="Arial" charset="0"/>
            </a:endParaRPr>
          </a:p>
        </p:txBody>
      </p:sp>
      <p:cxnSp>
        <p:nvCxnSpPr>
          <p:cNvPr id="26" name="Straight Connector 25">
            <a:extLst>
              <a:ext uri="{FF2B5EF4-FFF2-40B4-BE49-F238E27FC236}">
                <a16:creationId xmlns:a16="http://schemas.microsoft.com/office/drawing/2014/main" id="{1376B34F-F2B2-5A41-8A10-34DE3EB07A34}"/>
              </a:ext>
            </a:extLst>
          </p:cNvPr>
          <p:cNvCxnSpPr>
            <a:cxnSpLocks/>
          </p:cNvCxnSpPr>
          <p:nvPr/>
        </p:nvCxnSpPr>
        <p:spPr>
          <a:xfrm>
            <a:off x="-117231" y="1554342"/>
            <a:ext cx="1243818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Logo, company name&#10;&#10;Description automatically generated">
            <a:extLst>
              <a:ext uri="{FF2B5EF4-FFF2-40B4-BE49-F238E27FC236}">
                <a16:creationId xmlns:a16="http://schemas.microsoft.com/office/drawing/2014/main" id="{DA3F92EE-2B3A-6A3C-D453-9CA66B03D5E2}"/>
              </a:ext>
            </a:extLst>
          </p:cNvPr>
          <p:cNvPicPr>
            <a:picLocks noChangeAspect="1"/>
          </p:cNvPicPr>
          <p:nvPr/>
        </p:nvPicPr>
        <p:blipFill>
          <a:blip r:embed="rId2"/>
          <a:stretch>
            <a:fillRect/>
          </a:stretch>
        </p:blipFill>
        <p:spPr>
          <a:xfrm>
            <a:off x="4415352" y="1668162"/>
            <a:ext cx="3361295" cy="2851026"/>
          </a:xfrm>
          <a:prstGeom prst="rect">
            <a:avLst/>
          </a:prstGeom>
        </p:spPr>
      </p:pic>
    </p:spTree>
    <p:extLst>
      <p:ext uri="{BB962C8B-B14F-4D97-AF65-F5344CB8AC3E}">
        <p14:creationId xmlns:p14="http://schemas.microsoft.com/office/powerpoint/2010/main" val="2235525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Content Placeholder 3">
            <a:extLst>
              <a:ext uri="{FF2B5EF4-FFF2-40B4-BE49-F238E27FC236}">
                <a16:creationId xmlns:a16="http://schemas.microsoft.com/office/drawing/2014/main" id="{61D219C2-7E5E-6641-8430-251FEFC1E52C}"/>
              </a:ext>
            </a:extLst>
          </p:cNvPr>
          <p:cNvSpPr txBox="1">
            <a:spLocks/>
          </p:cNvSpPr>
          <p:nvPr/>
        </p:nvSpPr>
        <p:spPr>
          <a:xfrm>
            <a:off x="61874" y="2047283"/>
            <a:ext cx="3876246" cy="2862322"/>
          </a:xfrm>
          <a:prstGeom prst="rect">
            <a:avLst/>
          </a:prstGeom>
          <a:noFill/>
        </p:spPr>
        <p:txBody>
          <a:bodyPr wrap="square">
            <a:spAutoFit/>
          </a:bodyPr>
          <a:lstStyle>
            <a:defPPr>
              <a:defRPr lang="en-US"/>
            </a:defPPr>
            <a:lvl1pPr marL="282575" marR="0" lvl="0" indent="-166688" fontAlgn="auto">
              <a:lnSpc>
                <a:spcPct val="100000"/>
              </a:lnSpc>
              <a:spcBef>
                <a:spcPts val="0"/>
              </a:spcBef>
              <a:spcAft>
                <a:spcPts val="600"/>
              </a:spcAft>
              <a:buClr>
                <a:srgbClr val="4472C4"/>
              </a:buClr>
              <a:buSzTx/>
              <a:buFont typeface="Arial" panose="020B0604020202020204" pitchFamily="34" charset="0"/>
              <a:buChar char="•"/>
              <a:tabLst/>
              <a:defRPr kumimoji="0" sz="1600" b="0" i="0" u="none" strike="noStrike" cap="none" spc="0" normalizeH="0" baseline="0">
                <a:ln>
                  <a:noFill/>
                </a:ln>
                <a:solidFill>
                  <a:schemeClr val="bg1"/>
                </a:solidFill>
                <a:effectLst/>
                <a:uLnTx/>
                <a:uFillTx/>
                <a:latin typeface="Calibri" panose="020F0502020204030204"/>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marR="0" lvl="0" indent="-166688" algn="l" defTabSz="914400" rtl="0" eaLnBrk="1" fontAlgn="auto" latinLnBrk="0" hangingPunct="1">
              <a:lnSpc>
                <a:spcPts val="1700"/>
              </a:lnSpc>
              <a:spcBef>
                <a:spcPts val="0"/>
              </a:spcBef>
              <a:spcAft>
                <a:spcPts val="600"/>
              </a:spcAft>
              <a:buClr>
                <a:srgbClr val="4472C4"/>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Space radiation significantly impact the central nervous system, and subsequently, crew cognitive and behavioral performance on long-duration missions.</a:t>
            </a:r>
          </a:p>
          <a:p>
            <a:pPr marL="282575" marR="0" lvl="0" indent="-166688" algn="l" defTabSz="914400" rtl="0" eaLnBrk="1" fontAlgn="auto" latinLnBrk="0" hangingPunct="1">
              <a:lnSpc>
                <a:spcPts val="1700"/>
              </a:lnSpc>
              <a:spcBef>
                <a:spcPts val="0"/>
              </a:spcBef>
              <a:spcAft>
                <a:spcPts val="600"/>
              </a:spcAft>
              <a:buClr>
                <a:srgbClr val="4472C4"/>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Our research focuses on neural recordings of neural activities from multiple brain regions under various space radiation conditions. </a:t>
            </a:r>
          </a:p>
          <a:p>
            <a:pPr marL="282575" marR="0" lvl="0" indent="-166688" algn="l" defTabSz="914400" rtl="0" eaLnBrk="1" fontAlgn="auto" latinLnBrk="0" hangingPunct="1">
              <a:lnSpc>
                <a:spcPts val="1700"/>
              </a:lnSpc>
              <a:spcBef>
                <a:spcPts val="0"/>
              </a:spcBef>
              <a:spcAft>
                <a:spcPts val="600"/>
              </a:spcAft>
              <a:buClr>
                <a:srgbClr val="4472C4"/>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The degree of synchrony between the regions has been understand how space radiation impacts to cognitive functions.</a:t>
            </a:r>
          </a:p>
        </p:txBody>
      </p:sp>
      <p:sp>
        <p:nvSpPr>
          <p:cNvPr id="17" name="Text Placeholder 4">
            <a:extLst>
              <a:ext uri="{FF2B5EF4-FFF2-40B4-BE49-F238E27FC236}">
                <a16:creationId xmlns:a16="http://schemas.microsoft.com/office/drawing/2014/main" id="{8907B0D2-C0A4-CF44-8903-0F7626D525A7}"/>
              </a:ext>
            </a:extLst>
          </p:cNvPr>
          <p:cNvSpPr txBox="1">
            <a:spLocks/>
          </p:cNvSpPr>
          <p:nvPr/>
        </p:nvSpPr>
        <p:spPr>
          <a:xfrm>
            <a:off x="429538" y="1499075"/>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rPr>
              <a:t>Research Focus</a:t>
            </a:r>
          </a:p>
        </p:txBody>
      </p:sp>
      <p:sp>
        <p:nvSpPr>
          <p:cNvPr id="18" name="Text Placeholder 5">
            <a:extLst>
              <a:ext uri="{FF2B5EF4-FFF2-40B4-BE49-F238E27FC236}">
                <a16:creationId xmlns:a16="http://schemas.microsoft.com/office/drawing/2014/main" id="{B20FE0F3-0C6E-B64E-BE95-EC22A39D455F}"/>
              </a:ext>
            </a:extLst>
          </p:cNvPr>
          <p:cNvSpPr txBox="1">
            <a:spLocks/>
          </p:cNvSpPr>
          <p:nvPr/>
        </p:nvSpPr>
        <p:spPr>
          <a:xfrm>
            <a:off x="8309788" y="1477461"/>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rPr>
              <a:t>Recent Finding</a:t>
            </a:r>
          </a:p>
        </p:txBody>
      </p:sp>
      <p:sp>
        <p:nvSpPr>
          <p:cNvPr id="19" name="Text Placeholder 6">
            <a:extLst>
              <a:ext uri="{FF2B5EF4-FFF2-40B4-BE49-F238E27FC236}">
                <a16:creationId xmlns:a16="http://schemas.microsoft.com/office/drawing/2014/main" id="{78E68C1A-BE64-6D47-85D3-0466456BA522}"/>
              </a:ext>
            </a:extLst>
          </p:cNvPr>
          <p:cNvSpPr txBox="1">
            <a:spLocks/>
          </p:cNvSpPr>
          <p:nvPr/>
        </p:nvSpPr>
        <p:spPr>
          <a:xfrm>
            <a:off x="4209478" y="1499075"/>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rPr>
              <a:t>Research Question(s)</a:t>
            </a:r>
          </a:p>
        </p:txBody>
      </p:sp>
      <p:sp>
        <p:nvSpPr>
          <p:cNvPr id="20" name="Title 7">
            <a:extLst>
              <a:ext uri="{FF2B5EF4-FFF2-40B4-BE49-F238E27FC236}">
                <a16:creationId xmlns:a16="http://schemas.microsoft.com/office/drawing/2014/main" id="{B444239C-D181-7644-A540-7A824E38DC26}"/>
              </a:ext>
            </a:extLst>
          </p:cNvPr>
          <p:cNvSpPr txBox="1">
            <a:spLocks/>
          </p:cNvSpPr>
          <p:nvPr/>
        </p:nvSpPr>
        <p:spPr>
          <a:xfrm>
            <a:off x="480280" y="427997"/>
            <a:ext cx="11343027" cy="1126345"/>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3200" b="1" i="0" kern="1200" cap="all" spc="300" baseline="0">
                <a:solidFill>
                  <a:schemeClr val="accent1"/>
                </a:solidFill>
                <a:latin typeface="+mn-lt"/>
                <a:ea typeface="Arial" charset="0"/>
                <a:cs typeface="Arial"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all" spc="300" normalizeH="0" baseline="0" noProof="0" dirty="0">
                <a:ln>
                  <a:noFill/>
                </a:ln>
                <a:solidFill>
                  <a:prstClr val="white"/>
                </a:solidFill>
                <a:effectLst/>
                <a:uLnTx/>
                <a:uFillTx/>
                <a:latin typeface="Calibri" panose="020F0502020204030204"/>
                <a:cs typeface="Arial" charset="0"/>
              </a:rPr>
              <a:t>Hargsoon Yoon</a:t>
            </a:r>
            <a:br>
              <a:rPr kumimoji="0" lang="en-US" sz="3200" b="1" i="0" u="none" strike="noStrike" kern="1200" cap="all" spc="300" normalizeH="0" baseline="0" noProof="0" dirty="0">
                <a:ln>
                  <a:noFill/>
                </a:ln>
                <a:solidFill>
                  <a:prstClr val="white"/>
                </a:solidFill>
                <a:effectLst/>
                <a:uLnTx/>
                <a:uFillTx/>
                <a:latin typeface="Calibri" panose="020F0502020204030204"/>
                <a:cs typeface="Arial" charset="0"/>
              </a:rPr>
            </a:br>
            <a:r>
              <a:rPr kumimoji="0" lang="en-US" sz="2000" b="1" i="0" u="none" strike="noStrike" kern="1200" cap="all" spc="300" normalizeH="0" baseline="0" noProof="0" dirty="0">
                <a:ln>
                  <a:noFill/>
                </a:ln>
                <a:solidFill>
                  <a:prstClr val="white"/>
                </a:solidFill>
                <a:effectLst/>
                <a:uLnTx/>
                <a:uFillTx/>
                <a:latin typeface="Calibri" panose="020F0502020204030204"/>
                <a:cs typeface="Arial" charset="0"/>
              </a:rPr>
              <a:t>Dept. Engineering, n</a:t>
            </a:r>
            <a:r>
              <a:rPr kumimoji="0" lang="en-US" sz="2000" b="1" i="0" u="none" strike="noStrike" kern="1200" cap="all" spc="300" normalizeH="0" baseline="0" noProof="0" dirty="0" err="1">
                <a:ln>
                  <a:noFill/>
                </a:ln>
                <a:solidFill>
                  <a:prstClr val="white"/>
                </a:solidFill>
                <a:effectLst/>
                <a:uLnTx/>
                <a:uFillTx/>
                <a:latin typeface="Calibri" panose="020F0502020204030204"/>
                <a:cs typeface="Arial" charset="0"/>
              </a:rPr>
              <a:t>orfolk</a:t>
            </a:r>
            <a:r>
              <a:rPr kumimoji="0" lang="en-US" sz="2000" b="1" i="0" u="none" strike="noStrike" kern="1200" cap="all" spc="300" normalizeH="0" baseline="0" noProof="0" dirty="0">
                <a:ln>
                  <a:noFill/>
                </a:ln>
                <a:solidFill>
                  <a:prstClr val="white"/>
                </a:solidFill>
                <a:effectLst/>
                <a:uLnTx/>
                <a:uFillTx/>
                <a:latin typeface="Calibri" panose="020F0502020204030204"/>
                <a:cs typeface="Arial" charset="0"/>
              </a:rPr>
              <a:t> state university</a:t>
            </a:r>
          </a:p>
        </p:txBody>
      </p:sp>
      <p:sp>
        <p:nvSpPr>
          <p:cNvPr id="21" name="Text Placeholder 8">
            <a:extLst>
              <a:ext uri="{FF2B5EF4-FFF2-40B4-BE49-F238E27FC236}">
                <a16:creationId xmlns:a16="http://schemas.microsoft.com/office/drawing/2014/main" id="{43E020C8-1643-4648-9DA0-1701DE00EADC}"/>
              </a:ext>
            </a:extLst>
          </p:cNvPr>
          <p:cNvSpPr txBox="1">
            <a:spLocks/>
          </p:cNvSpPr>
          <p:nvPr/>
        </p:nvSpPr>
        <p:spPr>
          <a:xfrm>
            <a:off x="480280" y="198285"/>
            <a:ext cx="11462020" cy="317500"/>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cap="all" spc="300" baseline="0">
                <a:solidFill>
                  <a:schemeClr val="accent2"/>
                </a:solidFill>
                <a:latin typeface="+mn-lt"/>
                <a:ea typeface="Arial" charset="0"/>
                <a:cs typeface="Arial" charset="0"/>
              </a:defRPr>
            </a:lvl1pPr>
            <a:lvl2pPr marL="4572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2pPr>
            <a:lvl3pPr marL="9144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3pPr>
            <a:lvl4pPr marL="13716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4pPr>
            <a:lvl5pPr marL="18288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1" i="0" u="none" strike="noStrike" kern="1200" cap="all" spc="300" normalizeH="0" baseline="0" noProof="0" dirty="0">
                <a:ln>
                  <a:noFill/>
                </a:ln>
                <a:solidFill>
                  <a:prstClr val="white"/>
                </a:solidFill>
                <a:effectLst/>
                <a:uLnTx/>
                <a:uFillTx/>
                <a:latin typeface="Calibri" panose="020F0502020204030204"/>
                <a:cs typeface="Arial" charset="0"/>
              </a:rPr>
              <a:t>STS Across the Commonwealth</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400" b="1" i="0" u="none" strike="noStrike" kern="1200" cap="all" spc="300" normalizeH="0" baseline="0" noProof="0" dirty="0">
              <a:ln>
                <a:noFill/>
              </a:ln>
              <a:solidFill>
                <a:prstClr val="white"/>
              </a:solidFill>
              <a:effectLst/>
              <a:uLnTx/>
              <a:uFillTx/>
              <a:latin typeface="Calibri" panose="020F0502020204030204"/>
              <a:cs typeface="Arial" charset="0"/>
            </a:endParaRPr>
          </a:p>
        </p:txBody>
      </p:sp>
      <p:cxnSp>
        <p:nvCxnSpPr>
          <p:cNvPr id="26" name="Straight Connector 25">
            <a:extLst>
              <a:ext uri="{FF2B5EF4-FFF2-40B4-BE49-F238E27FC236}">
                <a16:creationId xmlns:a16="http://schemas.microsoft.com/office/drawing/2014/main" id="{1376B34F-F2B2-5A41-8A10-34DE3EB07A34}"/>
              </a:ext>
            </a:extLst>
          </p:cNvPr>
          <p:cNvCxnSpPr>
            <a:cxnSpLocks/>
          </p:cNvCxnSpPr>
          <p:nvPr/>
        </p:nvCxnSpPr>
        <p:spPr>
          <a:xfrm>
            <a:off x="-117231" y="1554342"/>
            <a:ext cx="1243818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83F2B8ED-746C-4125-9737-0064FE7ADC8B}"/>
              </a:ext>
            </a:extLst>
          </p:cNvPr>
          <p:cNvPicPr>
            <a:picLocks noChangeAspect="1"/>
          </p:cNvPicPr>
          <p:nvPr/>
        </p:nvPicPr>
        <p:blipFill rotWithShape="1">
          <a:blip r:embed="rId2"/>
          <a:srcRect l="50927" t="30972" b="36337"/>
          <a:stretch/>
        </p:blipFill>
        <p:spPr>
          <a:xfrm>
            <a:off x="1753741" y="5020627"/>
            <a:ext cx="2308058" cy="1466614"/>
          </a:xfrm>
          <a:prstGeom prst="rect">
            <a:avLst/>
          </a:prstGeom>
        </p:spPr>
      </p:pic>
      <p:sp>
        <p:nvSpPr>
          <p:cNvPr id="22" name="TextBox 21">
            <a:extLst>
              <a:ext uri="{FF2B5EF4-FFF2-40B4-BE49-F238E27FC236}">
                <a16:creationId xmlns:a16="http://schemas.microsoft.com/office/drawing/2014/main" id="{EF16B9D7-94E2-448F-A273-2360D843AD22}"/>
              </a:ext>
            </a:extLst>
          </p:cNvPr>
          <p:cNvSpPr txBox="1"/>
          <p:nvPr/>
        </p:nvSpPr>
        <p:spPr>
          <a:xfrm>
            <a:off x="606098" y="6487243"/>
            <a:ext cx="3522689"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Modified from </a:t>
            </a:r>
            <a:r>
              <a:rPr kumimoji="0" lang="en-US" sz="1100" b="0" i="0" u="none" strike="noStrike" kern="1200" cap="none" spc="0" normalizeH="0" baseline="0" noProof="0" dirty="0" err="1">
                <a:ln>
                  <a:noFill/>
                </a:ln>
                <a:solidFill>
                  <a:prstClr val="white"/>
                </a:solidFill>
                <a:effectLst/>
                <a:uLnTx/>
                <a:uFillTx/>
                <a:latin typeface="Calibri" panose="020F0502020204030204"/>
                <a:ea typeface="+mn-ea"/>
                <a:cs typeface="+mn-cs"/>
              </a:rPr>
              <a:t>Cusinotta</a:t>
            </a: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 et al. (2019)</a:t>
            </a:r>
          </a:p>
        </p:txBody>
      </p:sp>
      <p:pic>
        <p:nvPicPr>
          <p:cNvPr id="2" name="Picture 1">
            <a:extLst>
              <a:ext uri="{FF2B5EF4-FFF2-40B4-BE49-F238E27FC236}">
                <a16:creationId xmlns:a16="http://schemas.microsoft.com/office/drawing/2014/main" id="{AD50F3CC-AC0C-47C1-994C-4E0893E4797C}"/>
              </a:ext>
            </a:extLst>
          </p:cNvPr>
          <p:cNvPicPr>
            <a:picLocks noChangeAspect="1"/>
          </p:cNvPicPr>
          <p:nvPr/>
        </p:nvPicPr>
        <p:blipFill>
          <a:blip r:embed="rId3"/>
          <a:stretch>
            <a:fillRect/>
          </a:stretch>
        </p:blipFill>
        <p:spPr>
          <a:xfrm>
            <a:off x="4180935" y="3489756"/>
            <a:ext cx="2450466" cy="1243993"/>
          </a:xfrm>
          <a:prstGeom prst="rect">
            <a:avLst/>
          </a:prstGeom>
        </p:spPr>
      </p:pic>
      <p:pic>
        <p:nvPicPr>
          <p:cNvPr id="24" name="Picture 23">
            <a:extLst>
              <a:ext uri="{FF2B5EF4-FFF2-40B4-BE49-F238E27FC236}">
                <a16:creationId xmlns:a16="http://schemas.microsoft.com/office/drawing/2014/main" id="{6F2051A5-6FC8-471B-8715-3D2848EF783A}"/>
              </a:ext>
            </a:extLst>
          </p:cNvPr>
          <p:cNvPicPr>
            <a:picLocks noChangeAspect="1"/>
          </p:cNvPicPr>
          <p:nvPr/>
        </p:nvPicPr>
        <p:blipFill>
          <a:blip r:embed="rId4"/>
          <a:stretch>
            <a:fillRect/>
          </a:stretch>
        </p:blipFill>
        <p:spPr>
          <a:xfrm>
            <a:off x="8099210" y="4804251"/>
            <a:ext cx="3977399" cy="1877154"/>
          </a:xfrm>
          <a:prstGeom prst="rect">
            <a:avLst/>
          </a:prstGeom>
        </p:spPr>
      </p:pic>
      <p:pic>
        <p:nvPicPr>
          <p:cNvPr id="30" name="Picture 29">
            <a:extLst>
              <a:ext uri="{FF2B5EF4-FFF2-40B4-BE49-F238E27FC236}">
                <a16:creationId xmlns:a16="http://schemas.microsoft.com/office/drawing/2014/main" id="{67D1EEAF-C3CB-4F05-B06D-1E04ACDC9653}"/>
              </a:ext>
            </a:extLst>
          </p:cNvPr>
          <p:cNvPicPr>
            <a:picLocks noChangeAspect="1"/>
          </p:cNvPicPr>
          <p:nvPr/>
        </p:nvPicPr>
        <p:blipFill>
          <a:blip r:embed="rId5"/>
          <a:stretch>
            <a:fillRect/>
          </a:stretch>
        </p:blipFill>
        <p:spPr>
          <a:xfrm>
            <a:off x="233324" y="5020627"/>
            <a:ext cx="1479106" cy="1466614"/>
          </a:xfrm>
          <a:prstGeom prst="rect">
            <a:avLst/>
          </a:prstGeom>
        </p:spPr>
      </p:pic>
      <p:sp>
        <p:nvSpPr>
          <p:cNvPr id="31" name="TextBox 30">
            <a:extLst>
              <a:ext uri="{FF2B5EF4-FFF2-40B4-BE49-F238E27FC236}">
                <a16:creationId xmlns:a16="http://schemas.microsoft.com/office/drawing/2014/main" id="{897919BD-6EC3-4244-A99E-F81D431F2889}"/>
              </a:ext>
            </a:extLst>
          </p:cNvPr>
          <p:cNvSpPr txBox="1"/>
          <p:nvPr/>
        </p:nvSpPr>
        <p:spPr>
          <a:xfrm>
            <a:off x="-40111" y="6487783"/>
            <a:ext cx="1799710"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(Davis et al. 2014)</a:t>
            </a:r>
          </a:p>
        </p:txBody>
      </p:sp>
      <p:sp>
        <p:nvSpPr>
          <p:cNvPr id="32" name="TextBox 31">
            <a:extLst>
              <a:ext uri="{FF2B5EF4-FFF2-40B4-BE49-F238E27FC236}">
                <a16:creationId xmlns:a16="http://schemas.microsoft.com/office/drawing/2014/main" id="{F9D29075-CC3E-4246-BF0D-7112AA2D2D13}"/>
              </a:ext>
            </a:extLst>
          </p:cNvPr>
          <p:cNvSpPr txBox="1"/>
          <p:nvPr/>
        </p:nvSpPr>
        <p:spPr>
          <a:xfrm>
            <a:off x="3746801" y="1983938"/>
            <a:ext cx="4172042" cy="1259319"/>
          </a:xfrm>
          <a:prstGeom prst="rect">
            <a:avLst/>
          </a:prstGeom>
          <a:noFill/>
        </p:spPr>
        <p:txBody>
          <a:bodyPr wrap="square">
            <a:spAutoFit/>
          </a:bodyPr>
          <a:lstStyle/>
          <a:p>
            <a:pPr marL="282575" marR="0" lvl="0" indent="-166688" algn="l" defTabSz="914400" rtl="0" eaLnBrk="1" fontAlgn="auto" latinLnBrk="0" hangingPunct="1">
              <a:lnSpc>
                <a:spcPts val="1700"/>
              </a:lnSpc>
              <a:spcBef>
                <a:spcPts val="0"/>
              </a:spcBef>
              <a:spcAft>
                <a:spcPts val="600"/>
              </a:spcAft>
              <a:buClr>
                <a:srgbClr val="4472C4"/>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Functional studies of cognitive behaviors need to assess periods when tasks are being acquired and performed.</a:t>
            </a:r>
          </a:p>
          <a:p>
            <a:pPr marL="282575" marR="0" lvl="0" indent="-166688" algn="l" defTabSz="914400" rtl="0" eaLnBrk="1" fontAlgn="auto" latinLnBrk="0" hangingPunct="1">
              <a:lnSpc>
                <a:spcPts val="1700"/>
              </a:lnSpc>
              <a:spcBef>
                <a:spcPts val="0"/>
              </a:spcBef>
              <a:spcAft>
                <a:spcPts val="600"/>
              </a:spcAft>
              <a:buClr>
                <a:srgbClr val="4472C4"/>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We should be able to measure neural signals from same behaviors under space radiation. </a:t>
            </a:r>
          </a:p>
        </p:txBody>
      </p:sp>
      <p:sp>
        <p:nvSpPr>
          <p:cNvPr id="35" name="TextBox 34">
            <a:extLst>
              <a:ext uri="{FF2B5EF4-FFF2-40B4-BE49-F238E27FC236}">
                <a16:creationId xmlns:a16="http://schemas.microsoft.com/office/drawing/2014/main" id="{84F4A3D0-3311-4F3E-9CD5-E3D980C64400}"/>
              </a:ext>
            </a:extLst>
          </p:cNvPr>
          <p:cNvSpPr txBox="1"/>
          <p:nvPr/>
        </p:nvSpPr>
        <p:spPr>
          <a:xfrm>
            <a:off x="6631401" y="3419256"/>
            <a:ext cx="128424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Rule: Touch the screen with nose when a correct image is displayed on a designated screen.</a:t>
            </a:r>
          </a:p>
        </p:txBody>
      </p:sp>
      <p:sp>
        <p:nvSpPr>
          <p:cNvPr id="36" name="TextBox 35">
            <a:extLst>
              <a:ext uri="{FF2B5EF4-FFF2-40B4-BE49-F238E27FC236}">
                <a16:creationId xmlns:a16="http://schemas.microsoft.com/office/drawing/2014/main" id="{9CF6893D-8B7B-4044-8BC2-FC29CF44C44F}"/>
              </a:ext>
            </a:extLst>
          </p:cNvPr>
          <p:cNvSpPr txBox="1"/>
          <p:nvPr/>
        </p:nvSpPr>
        <p:spPr>
          <a:xfrm>
            <a:off x="6634600" y="4863317"/>
            <a:ext cx="128424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Three different regions (cortex, hippocampus and amygdala) of rat brain are concurrently measured wirelessly while the rat is under a task. </a:t>
            </a:r>
          </a:p>
        </p:txBody>
      </p:sp>
      <p:sp>
        <p:nvSpPr>
          <p:cNvPr id="37" name="TextBox 36">
            <a:extLst>
              <a:ext uri="{FF2B5EF4-FFF2-40B4-BE49-F238E27FC236}">
                <a16:creationId xmlns:a16="http://schemas.microsoft.com/office/drawing/2014/main" id="{1BD81BB2-EE3A-403A-AB32-67B9DCA69D15}"/>
              </a:ext>
            </a:extLst>
          </p:cNvPr>
          <p:cNvSpPr txBox="1"/>
          <p:nvPr/>
        </p:nvSpPr>
        <p:spPr>
          <a:xfrm>
            <a:off x="7756436" y="1964630"/>
            <a:ext cx="4320173" cy="1400383"/>
          </a:xfrm>
          <a:prstGeom prst="rect">
            <a:avLst/>
          </a:prstGeom>
          <a:noFill/>
        </p:spPr>
        <p:txBody>
          <a:bodyPr wrap="square">
            <a:spAutoFit/>
          </a:bodyPr>
          <a:lstStyle>
            <a:defPPr>
              <a:defRPr lang="en-US"/>
            </a:defPPr>
            <a:lvl1pPr marL="282575" marR="0" lvl="0" indent="-166688" fontAlgn="auto">
              <a:lnSpc>
                <a:spcPts val="1700"/>
              </a:lnSpc>
              <a:spcBef>
                <a:spcPts val="0"/>
              </a:spcBef>
              <a:spcAft>
                <a:spcPts val="600"/>
              </a:spcAft>
              <a:buClr>
                <a:srgbClr val="4472C4"/>
              </a:buClr>
              <a:buSzTx/>
              <a:buFont typeface="Arial" panose="020B0604020202020204" pitchFamily="34" charset="0"/>
              <a:buChar char="•"/>
              <a:tabLst/>
              <a:defRPr kumimoji="0" sz="1600" b="0" i="0" u="none" strike="noStrike" cap="none" spc="0" normalizeH="0" baseline="0">
                <a:ln>
                  <a:noFill/>
                </a:ln>
                <a:solidFill>
                  <a:schemeClr val="bg1"/>
                </a:solidFill>
                <a:effectLst/>
                <a:uLnTx/>
                <a:uFillTx/>
                <a:latin typeface="Calibri" panose="020F0502020204030204"/>
              </a:defRPr>
            </a:lvl1pPr>
          </a:lstStyle>
          <a:p>
            <a:pPr marL="282575" marR="0" lvl="0" indent="-166688" algn="l" defTabSz="914400" rtl="0" eaLnBrk="1" fontAlgn="auto" latinLnBrk="0" hangingPunct="1">
              <a:lnSpc>
                <a:spcPts val="1700"/>
              </a:lnSpc>
              <a:spcBef>
                <a:spcPts val="0"/>
              </a:spcBef>
              <a:spcAft>
                <a:spcPts val="600"/>
              </a:spcAft>
              <a:buClr>
                <a:srgbClr val="4472C4"/>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Our team in collaboration with Eastern Virginia Medical School demonstrated </a:t>
            </a:r>
            <a:r>
              <a:rPr kumimoji="0" lang="en-US" sz="1600" b="0" i="0" u="none" strike="noStrike" kern="1200" cap="none" spc="0" normalizeH="0" baseline="0" noProof="0" dirty="0">
                <a:ln>
                  <a:noFill/>
                </a:ln>
                <a:solidFill>
                  <a:srgbClr val="FFC000"/>
                </a:solidFill>
                <a:effectLst/>
                <a:uLnTx/>
                <a:uFillTx/>
                <a:latin typeface="Calibri" panose="020F0502020204030204"/>
                <a:ea typeface="+mn-ea"/>
                <a:cs typeface="+mn-cs"/>
              </a:rPr>
              <a:t>the first known recording of neural activity under severe radiation conditions</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in November, 2021 at NASA Space Radiation Research Laboratory in Brookhaven National Lab, New York.</a:t>
            </a:r>
          </a:p>
        </p:txBody>
      </p:sp>
      <p:sp>
        <p:nvSpPr>
          <p:cNvPr id="39" name="TextBox 38">
            <a:extLst>
              <a:ext uri="{FF2B5EF4-FFF2-40B4-BE49-F238E27FC236}">
                <a16:creationId xmlns:a16="http://schemas.microsoft.com/office/drawing/2014/main" id="{755F83F5-80B0-4972-A7B5-222A268AD6DD}"/>
              </a:ext>
            </a:extLst>
          </p:cNvPr>
          <p:cNvSpPr txBox="1"/>
          <p:nvPr/>
        </p:nvSpPr>
        <p:spPr>
          <a:xfrm>
            <a:off x="8393813" y="6477615"/>
            <a:ext cx="204444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Brookhaven National Lab</a:t>
            </a:r>
          </a:p>
        </p:txBody>
      </p:sp>
      <p:pic>
        <p:nvPicPr>
          <p:cNvPr id="6" name="Picture 5">
            <a:extLst>
              <a:ext uri="{FF2B5EF4-FFF2-40B4-BE49-F238E27FC236}">
                <a16:creationId xmlns:a16="http://schemas.microsoft.com/office/drawing/2014/main" id="{7C26425B-6A58-4C20-9E4F-F025D494976F}"/>
              </a:ext>
            </a:extLst>
          </p:cNvPr>
          <p:cNvPicPr>
            <a:picLocks noChangeAspect="1"/>
          </p:cNvPicPr>
          <p:nvPr/>
        </p:nvPicPr>
        <p:blipFill>
          <a:blip r:embed="rId6"/>
          <a:stretch>
            <a:fillRect/>
          </a:stretch>
        </p:blipFill>
        <p:spPr>
          <a:xfrm>
            <a:off x="4189362" y="4752746"/>
            <a:ext cx="2447925" cy="1905000"/>
          </a:xfrm>
          <a:prstGeom prst="rect">
            <a:avLst/>
          </a:prstGeom>
        </p:spPr>
      </p:pic>
      <p:sp>
        <p:nvSpPr>
          <p:cNvPr id="23" name="TextBox 22">
            <a:extLst>
              <a:ext uri="{FF2B5EF4-FFF2-40B4-BE49-F238E27FC236}">
                <a16:creationId xmlns:a16="http://schemas.microsoft.com/office/drawing/2014/main" id="{1D1542C3-1035-471F-8E40-1842F38EB57A}"/>
              </a:ext>
            </a:extLst>
          </p:cNvPr>
          <p:cNvSpPr txBox="1"/>
          <p:nvPr/>
        </p:nvSpPr>
        <p:spPr>
          <a:xfrm>
            <a:off x="7760126" y="3369963"/>
            <a:ext cx="2805478" cy="1400383"/>
          </a:xfrm>
          <a:prstGeom prst="rect">
            <a:avLst/>
          </a:prstGeom>
          <a:noFill/>
        </p:spPr>
        <p:txBody>
          <a:bodyPr wrap="square">
            <a:spAutoFit/>
          </a:bodyPr>
          <a:lstStyle>
            <a:defPPr>
              <a:defRPr lang="en-US"/>
            </a:defPPr>
            <a:lvl1pPr marL="282575" marR="0" lvl="0" indent="-166688" fontAlgn="auto">
              <a:lnSpc>
                <a:spcPts val="1700"/>
              </a:lnSpc>
              <a:spcBef>
                <a:spcPts val="0"/>
              </a:spcBef>
              <a:spcAft>
                <a:spcPts val="600"/>
              </a:spcAft>
              <a:buClr>
                <a:srgbClr val="4472C4"/>
              </a:buClr>
              <a:buSzTx/>
              <a:buFont typeface="Arial" panose="020B0604020202020204" pitchFamily="34" charset="0"/>
              <a:buChar char="•"/>
              <a:tabLst/>
              <a:defRPr kumimoji="0" sz="1600" b="0" i="0" u="none" strike="noStrike" cap="none" spc="0" normalizeH="0" baseline="0">
                <a:ln>
                  <a:noFill/>
                </a:ln>
                <a:solidFill>
                  <a:schemeClr val="bg1"/>
                </a:solidFill>
                <a:effectLst/>
                <a:uLnTx/>
                <a:uFillTx/>
                <a:latin typeface="Calibri" panose="020F0502020204030204"/>
              </a:defRPr>
            </a:lvl1pPr>
          </a:lstStyle>
          <a:p>
            <a:pPr marL="282575" marR="0" lvl="0" indent="-166688" algn="l" defTabSz="914400" rtl="0" eaLnBrk="1" fontAlgn="auto" latinLnBrk="0" hangingPunct="1">
              <a:lnSpc>
                <a:spcPts val="1700"/>
              </a:lnSpc>
              <a:spcBef>
                <a:spcPts val="0"/>
              </a:spcBef>
              <a:spcAft>
                <a:spcPts val="600"/>
              </a:spcAft>
              <a:buClr>
                <a:srgbClr val="4472C4"/>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This technique is expected to further catalyze studies that examine the effect of space radiation to cognitive functions of astronauts on deep space exploration.</a:t>
            </a:r>
          </a:p>
        </p:txBody>
      </p:sp>
      <p:pic>
        <p:nvPicPr>
          <p:cNvPr id="25" name="Picture 3">
            <a:extLst>
              <a:ext uri="{FF2B5EF4-FFF2-40B4-BE49-F238E27FC236}">
                <a16:creationId xmlns:a16="http://schemas.microsoft.com/office/drawing/2014/main" id="{8C9E2E87-FD3F-4D78-B920-84E7269EC5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47107" y="3456389"/>
            <a:ext cx="1629502" cy="133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5808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F2065-A037-1A40-BE28-9E54C54DA9A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9448713-B7F3-E74C-9C11-10095A7A4125}"/>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3873330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E9F2EADC-5348-8B49-BAE9-DDE3F18618A0}"/>
              </a:ext>
            </a:extLst>
          </p:cNvPr>
          <p:cNvSpPr txBox="1">
            <a:spLocks/>
          </p:cNvSpPr>
          <p:nvPr/>
        </p:nvSpPr>
        <p:spPr>
          <a:xfrm>
            <a:off x="4318094" y="2233099"/>
            <a:ext cx="3552116" cy="3019175"/>
          </a:xfrm>
          <a:prstGeom prst="rect">
            <a:avLst/>
          </a:prstGeom>
        </p:spPr>
        <p:txBody>
          <a:bodyPr vert="horz" lIns="0" tIns="45720" rIns="0" bIns="45720" rtlCol="0">
            <a:normAutofit/>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 assess quality of life in Hampton Roads, Virginia in years 2010-2018 based on environmental factors and quality-of-life survey data</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results can facilitate the local governments in policy making and urban planning</a:t>
            </a:r>
          </a:p>
        </p:txBody>
      </p:sp>
      <p:sp>
        <p:nvSpPr>
          <p:cNvPr id="15" name="Content Placeholder 2">
            <a:extLst>
              <a:ext uri="{FF2B5EF4-FFF2-40B4-BE49-F238E27FC236}">
                <a16:creationId xmlns:a16="http://schemas.microsoft.com/office/drawing/2014/main" id="{B8DB780A-6D87-4847-A757-4C696B6F7169}"/>
              </a:ext>
            </a:extLst>
          </p:cNvPr>
          <p:cNvSpPr txBox="1">
            <a:spLocks/>
          </p:cNvSpPr>
          <p:nvPr/>
        </p:nvSpPr>
        <p:spPr>
          <a:xfrm>
            <a:off x="8271191" y="2233100"/>
            <a:ext cx="3552116" cy="3019175"/>
          </a:xfrm>
          <a:prstGeom prst="rect">
            <a:avLst/>
          </a:prstGeom>
        </p:spPr>
        <p:txBody>
          <a:bodyPr vert="horz" lIns="0" tIns="45720" rIns="0" bIns="45720" rtlCol="0">
            <a:normAutofit fontScale="55000" lnSpcReduction="20000"/>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2900" b="0" i="0" u="none" strike="noStrike" kern="1200" cap="none" spc="0" normalizeH="0" baseline="0" noProof="0" dirty="0">
                <a:ln>
                  <a:noFill/>
                </a:ln>
                <a:solidFill>
                  <a:prstClr val="black"/>
                </a:solidFill>
                <a:effectLst/>
                <a:uLnTx/>
                <a:uFillTx/>
                <a:latin typeface="Calibri" panose="020F0502020204030204"/>
                <a:ea typeface="+mn-ea"/>
                <a:cs typeface="+mn-cs"/>
              </a:rPr>
              <a:t>Quality of life in Hampton Roads, Virginia varied across the region with  somewhat consistent patterns throughout the years (2010-2018)</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2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2900" b="0" i="0" u="none" strike="noStrike" kern="1200" cap="none" spc="0" normalizeH="0" baseline="0" noProof="0" dirty="0">
                <a:ln>
                  <a:noFill/>
                </a:ln>
                <a:solidFill>
                  <a:prstClr val="black"/>
                </a:solidFill>
                <a:effectLst/>
                <a:uLnTx/>
                <a:uFillTx/>
                <a:latin typeface="Calibri" panose="020F0502020204030204"/>
                <a:ea typeface="+mn-ea"/>
                <a:cs typeface="+mn-cs"/>
              </a:rPr>
              <a:t>The Overall Quality of Life map should be appropriately used by local governments to allocate enough resources to those neighborhoods with lower rating on quality of life</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Content Placeholder 3">
            <a:extLst>
              <a:ext uri="{FF2B5EF4-FFF2-40B4-BE49-F238E27FC236}">
                <a16:creationId xmlns:a16="http://schemas.microsoft.com/office/drawing/2014/main" id="{61D219C2-7E5E-6641-8430-251FEFC1E52C}"/>
              </a:ext>
            </a:extLst>
          </p:cNvPr>
          <p:cNvSpPr txBox="1">
            <a:spLocks/>
          </p:cNvSpPr>
          <p:nvPr/>
        </p:nvSpPr>
        <p:spPr>
          <a:xfrm>
            <a:off x="480280" y="2233101"/>
            <a:ext cx="3552116" cy="3019175"/>
          </a:xfrm>
          <a:prstGeom prst="rect">
            <a:avLst/>
          </a:prstGeom>
        </p:spPr>
        <p:txBody>
          <a:bodyPr vert="horz" lIns="0" tIns="45720" rIns="0" bIns="45720" rtlCol="0">
            <a:normAutofit fontScale="92500" lnSpcReduction="20000"/>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 application of geospatial technologies in health</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Quality of life includes different dimensions, e.g., physical, social, &amp; political concerns</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Geospatial technologies can integrate environmental and social-economic condition for health-related studies</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Placeholder 4">
            <a:extLst>
              <a:ext uri="{FF2B5EF4-FFF2-40B4-BE49-F238E27FC236}">
                <a16:creationId xmlns:a16="http://schemas.microsoft.com/office/drawing/2014/main" id="{8907B0D2-C0A4-CF44-8903-0F7626D525A7}"/>
              </a:ext>
            </a:extLst>
          </p:cNvPr>
          <p:cNvSpPr txBox="1">
            <a:spLocks/>
          </p:cNvSpPr>
          <p:nvPr/>
        </p:nvSpPr>
        <p:spPr>
          <a:xfrm>
            <a:off x="519287" y="1499075"/>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rPr>
              <a:t>Research Focus</a:t>
            </a:r>
          </a:p>
        </p:txBody>
      </p:sp>
      <p:sp>
        <p:nvSpPr>
          <p:cNvPr id="18" name="Text Placeholder 5">
            <a:extLst>
              <a:ext uri="{FF2B5EF4-FFF2-40B4-BE49-F238E27FC236}">
                <a16:creationId xmlns:a16="http://schemas.microsoft.com/office/drawing/2014/main" id="{B20FE0F3-0C6E-B64E-BE95-EC22A39D455F}"/>
              </a:ext>
            </a:extLst>
          </p:cNvPr>
          <p:cNvSpPr txBox="1">
            <a:spLocks/>
          </p:cNvSpPr>
          <p:nvPr/>
        </p:nvSpPr>
        <p:spPr>
          <a:xfrm>
            <a:off x="8309788" y="1477461"/>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rPr>
              <a:t>Recent Finding</a:t>
            </a:r>
          </a:p>
        </p:txBody>
      </p:sp>
      <p:sp>
        <p:nvSpPr>
          <p:cNvPr id="19" name="Text Placeholder 6">
            <a:extLst>
              <a:ext uri="{FF2B5EF4-FFF2-40B4-BE49-F238E27FC236}">
                <a16:creationId xmlns:a16="http://schemas.microsoft.com/office/drawing/2014/main" id="{78E68C1A-BE64-6D47-85D3-0466456BA522}"/>
              </a:ext>
            </a:extLst>
          </p:cNvPr>
          <p:cNvSpPr txBox="1">
            <a:spLocks/>
          </p:cNvSpPr>
          <p:nvPr/>
        </p:nvSpPr>
        <p:spPr>
          <a:xfrm>
            <a:off x="4331482" y="1499075"/>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rPr>
              <a:t>Research Question</a:t>
            </a:r>
          </a:p>
        </p:txBody>
      </p:sp>
      <p:sp>
        <p:nvSpPr>
          <p:cNvPr id="20" name="Title 7">
            <a:extLst>
              <a:ext uri="{FF2B5EF4-FFF2-40B4-BE49-F238E27FC236}">
                <a16:creationId xmlns:a16="http://schemas.microsoft.com/office/drawing/2014/main" id="{B444239C-D181-7644-A540-7A824E38DC26}"/>
              </a:ext>
            </a:extLst>
          </p:cNvPr>
          <p:cNvSpPr txBox="1">
            <a:spLocks/>
          </p:cNvSpPr>
          <p:nvPr/>
        </p:nvSpPr>
        <p:spPr>
          <a:xfrm>
            <a:off x="480280" y="427997"/>
            <a:ext cx="11343027" cy="1126345"/>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3200" b="1" i="0" kern="1200" cap="all" spc="300" baseline="0">
                <a:solidFill>
                  <a:schemeClr val="accent1"/>
                </a:solidFill>
                <a:latin typeface="+mn-lt"/>
                <a:ea typeface="Arial" charset="0"/>
                <a:cs typeface="Arial"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all" spc="300" normalizeH="0" baseline="0" noProof="0" dirty="0">
                <a:ln>
                  <a:noFill/>
                </a:ln>
                <a:solidFill>
                  <a:prstClr val="black"/>
                </a:solidFill>
                <a:effectLst/>
                <a:uLnTx/>
                <a:uFillTx/>
                <a:latin typeface="Calibri" panose="020F0502020204030204"/>
                <a:cs typeface="Arial" charset="0"/>
              </a:rPr>
              <a:t>Hua Liu</a:t>
            </a:r>
            <a:br>
              <a:rPr kumimoji="0" lang="en-US" sz="3200" b="1" i="0" u="none" strike="noStrike" kern="1200" cap="all" spc="300" normalizeH="0" baseline="0" noProof="0" dirty="0">
                <a:ln>
                  <a:noFill/>
                </a:ln>
                <a:solidFill>
                  <a:prstClr val="black"/>
                </a:solidFill>
                <a:effectLst/>
                <a:uLnTx/>
                <a:uFillTx/>
                <a:latin typeface="Calibri" panose="020F0502020204030204"/>
                <a:cs typeface="Arial" charset="0"/>
              </a:rPr>
            </a:br>
            <a:r>
              <a:rPr kumimoji="0" lang="en-US" sz="2000" b="1" i="0" u="none" strike="noStrike" kern="1200" cap="all" spc="300" normalizeH="0" baseline="0" noProof="0" dirty="0">
                <a:ln>
                  <a:noFill/>
                </a:ln>
                <a:solidFill>
                  <a:prstClr val="black"/>
                </a:solidFill>
                <a:effectLst/>
                <a:uLnTx/>
                <a:uFillTx/>
                <a:latin typeface="Calibri" panose="020F0502020204030204"/>
                <a:cs typeface="Arial" charset="0"/>
              </a:rPr>
              <a:t>Old Dominion University</a:t>
            </a:r>
          </a:p>
        </p:txBody>
      </p:sp>
      <p:sp>
        <p:nvSpPr>
          <p:cNvPr id="21" name="Text Placeholder 8">
            <a:extLst>
              <a:ext uri="{FF2B5EF4-FFF2-40B4-BE49-F238E27FC236}">
                <a16:creationId xmlns:a16="http://schemas.microsoft.com/office/drawing/2014/main" id="{43E020C8-1643-4648-9DA0-1701DE00EADC}"/>
              </a:ext>
            </a:extLst>
          </p:cNvPr>
          <p:cNvSpPr txBox="1">
            <a:spLocks/>
          </p:cNvSpPr>
          <p:nvPr/>
        </p:nvSpPr>
        <p:spPr>
          <a:xfrm>
            <a:off x="480280" y="198285"/>
            <a:ext cx="11462020" cy="317500"/>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cap="all" spc="300" baseline="0">
                <a:solidFill>
                  <a:schemeClr val="accent2"/>
                </a:solidFill>
                <a:latin typeface="+mn-lt"/>
                <a:ea typeface="Arial" charset="0"/>
                <a:cs typeface="Arial" charset="0"/>
              </a:defRPr>
            </a:lvl1pPr>
            <a:lvl2pPr marL="4572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2pPr>
            <a:lvl3pPr marL="9144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3pPr>
            <a:lvl4pPr marL="13716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4pPr>
            <a:lvl5pPr marL="18288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1" i="0" u="none" strike="noStrike" kern="1200" cap="all" spc="300" normalizeH="0" baseline="0" noProof="0" dirty="0">
                <a:ln>
                  <a:noFill/>
                </a:ln>
                <a:solidFill>
                  <a:prstClr val="black"/>
                </a:solidFill>
                <a:effectLst/>
                <a:uLnTx/>
                <a:uFillTx/>
                <a:latin typeface="Calibri" panose="020F0502020204030204"/>
                <a:cs typeface="Arial" charset="0"/>
              </a:rPr>
              <a:t>STS Across the Commonwealth</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400" b="1" i="0" u="none" strike="noStrike" kern="1200" cap="all" spc="300" normalizeH="0" baseline="0" noProof="0" dirty="0">
              <a:ln>
                <a:noFill/>
              </a:ln>
              <a:solidFill>
                <a:prstClr val="white"/>
              </a:solidFill>
              <a:effectLst/>
              <a:uLnTx/>
              <a:uFillTx/>
              <a:latin typeface="Calibri" panose="020F0502020204030204"/>
              <a:cs typeface="Arial" charset="0"/>
            </a:endParaRPr>
          </a:p>
        </p:txBody>
      </p:sp>
      <p:cxnSp>
        <p:nvCxnSpPr>
          <p:cNvPr id="26" name="Straight Connector 25">
            <a:extLst>
              <a:ext uri="{FF2B5EF4-FFF2-40B4-BE49-F238E27FC236}">
                <a16:creationId xmlns:a16="http://schemas.microsoft.com/office/drawing/2014/main" id="{1376B34F-F2B2-5A41-8A10-34DE3EB07A34}"/>
              </a:ext>
            </a:extLst>
          </p:cNvPr>
          <p:cNvCxnSpPr>
            <a:cxnSpLocks/>
          </p:cNvCxnSpPr>
          <p:nvPr/>
        </p:nvCxnSpPr>
        <p:spPr>
          <a:xfrm>
            <a:off x="-117231" y="1554342"/>
            <a:ext cx="1243818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4892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E9F2EADC-5348-8B49-BAE9-DDE3F18618A0}"/>
              </a:ext>
            </a:extLst>
          </p:cNvPr>
          <p:cNvSpPr txBox="1">
            <a:spLocks/>
          </p:cNvSpPr>
          <p:nvPr/>
        </p:nvSpPr>
        <p:spPr>
          <a:xfrm>
            <a:off x="4305863" y="2083125"/>
            <a:ext cx="3552116" cy="3019175"/>
          </a:xfrm>
          <a:prstGeom prst="rect">
            <a:avLst/>
          </a:prstGeom>
        </p:spPr>
        <p:txBody>
          <a:bodyPr vert="horz" lIns="0" tIns="45720" rIns="0" bIns="45720" rtlCol="0">
            <a:normAutofit/>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4472C4"/>
              </a:buClr>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Project: Urban Data for the Night (CAN/USA/MEX)</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How does the lack of consistent data affect the 24-hour city and different stakeholders?</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How can irresponsible data practices harm communities?</a:t>
            </a:r>
          </a:p>
        </p:txBody>
      </p:sp>
      <p:sp>
        <p:nvSpPr>
          <p:cNvPr id="15" name="Content Placeholder 2">
            <a:extLst>
              <a:ext uri="{FF2B5EF4-FFF2-40B4-BE49-F238E27FC236}">
                <a16:creationId xmlns:a16="http://schemas.microsoft.com/office/drawing/2014/main" id="{B8DB780A-6D87-4847-A757-4C696B6F7169}"/>
              </a:ext>
            </a:extLst>
          </p:cNvPr>
          <p:cNvSpPr txBox="1">
            <a:spLocks/>
          </p:cNvSpPr>
          <p:nvPr/>
        </p:nvSpPr>
        <p:spPr>
          <a:xfrm>
            <a:off x="8271191" y="2233100"/>
            <a:ext cx="3552116" cy="4426610"/>
          </a:xfrm>
          <a:prstGeom prst="rect">
            <a:avLst/>
          </a:prstGeom>
        </p:spPr>
        <p:txBody>
          <a:bodyPr vert="horz" lIns="0" tIns="45720" rIns="0" bIns="45720" rtlCol="0">
            <a:normAutofit/>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Nightlife as a complex ecosystem</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Disconnection between smartness and night governance agendas</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Open data policies are focused on the day</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Controversial data-centric projects</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Notions of cohabiting the night/spaces for marginalized communities</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Harm/visibility (in datasets, for example) might not be desirable</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No one-size-fits-all solutions </a:t>
            </a:r>
          </a:p>
        </p:txBody>
      </p:sp>
      <p:sp>
        <p:nvSpPr>
          <p:cNvPr id="16" name="Content Placeholder 3">
            <a:extLst>
              <a:ext uri="{FF2B5EF4-FFF2-40B4-BE49-F238E27FC236}">
                <a16:creationId xmlns:a16="http://schemas.microsoft.com/office/drawing/2014/main" id="{61D219C2-7E5E-6641-8430-251FEFC1E52C}"/>
              </a:ext>
            </a:extLst>
          </p:cNvPr>
          <p:cNvSpPr txBox="1">
            <a:spLocks/>
          </p:cNvSpPr>
          <p:nvPr/>
        </p:nvSpPr>
        <p:spPr>
          <a:xfrm>
            <a:off x="480280" y="2233101"/>
            <a:ext cx="3552116" cy="4426612"/>
          </a:xfrm>
          <a:prstGeom prst="rect">
            <a:avLst/>
          </a:prstGeom>
        </p:spPr>
        <p:txBody>
          <a:bodyPr vert="horz" lIns="0" tIns="45720" rIns="0" bIns="45720" rtlCol="0">
            <a:normAutofit/>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Research &amp; advocacy that addresses power relations between technologies, spaces &amp; people.</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Critical Data Studies, STS, Policy &amp; Law</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Tech policy, Digital Rights, (Smart) Cities &amp; Night Studies.</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Latin America and Canada.</a:t>
            </a:r>
          </a:p>
        </p:txBody>
      </p:sp>
      <p:sp>
        <p:nvSpPr>
          <p:cNvPr id="17" name="Text Placeholder 4">
            <a:extLst>
              <a:ext uri="{FF2B5EF4-FFF2-40B4-BE49-F238E27FC236}">
                <a16:creationId xmlns:a16="http://schemas.microsoft.com/office/drawing/2014/main" id="{8907B0D2-C0A4-CF44-8903-0F7626D525A7}"/>
              </a:ext>
            </a:extLst>
          </p:cNvPr>
          <p:cNvSpPr txBox="1">
            <a:spLocks/>
          </p:cNvSpPr>
          <p:nvPr/>
        </p:nvSpPr>
        <p:spPr>
          <a:xfrm>
            <a:off x="519287" y="1499075"/>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rPr>
              <a:t>Research Focus</a:t>
            </a:r>
          </a:p>
        </p:txBody>
      </p:sp>
      <p:sp>
        <p:nvSpPr>
          <p:cNvPr id="18" name="Text Placeholder 5">
            <a:extLst>
              <a:ext uri="{FF2B5EF4-FFF2-40B4-BE49-F238E27FC236}">
                <a16:creationId xmlns:a16="http://schemas.microsoft.com/office/drawing/2014/main" id="{B20FE0F3-0C6E-B64E-BE95-EC22A39D455F}"/>
              </a:ext>
            </a:extLst>
          </p:cNvPr>
          <p:cNvSpPr txBox="1">
            <a:spLocks/>
          </p:cNvSpPr>
          <p:nvPr/>
        </p:nvSpPr>
        <p:spPr>
          <a:xfrm>
            <a:off x="8309788" y="1477461"/>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rPr>
              <a:t>Recent Finding</a:t>
            </a:r>
          </a:p>
        </p:txBody>
      </p:sp>
      <p:sp>
        <p:nvSpPr>
          <p:cNvPr id="19" name="Text Placeholder 6">
            <a:extLst>
              <a:ext uri="{FF2B5EF4-FFF2-40B4-BE49-F238E27FC236}">
                <a16:creationId xmlns:a16="http://schemas.microsoft.com/office/drawing/2014/main" id="{78E68C1A-BE64-6D47-85D3-0466456BA522}"/>
              </a:ext>
            </a:extLst>
          </p:cNvPr>
          <p:cNvSpPr txBox="1">
            <a:spLocks/>
          </p:cNvSpPr>
          <p:nvPr/>
        </p:nvSpPr>
        <p:spPr>
          <a:xfrm>
            <a:off x="4331482" y="1499075"/>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rPr>
              <a:t>Research Question(s)</a:t>
            </a:r>
          </a:p>
        </p:txBody>
      </p:sp>
      <p:sp>
        <p:nvSpPr>
          <p:cNvPr id="20" name="Title 7">
            <a:extLst>
              <a:ext uri="{FF2B5EF4-FFF2-40B4-BE49-F238E27FC236}">
                <a16:creationId xmlns:a16="http://schemas.microsoft.com/office/drawing/2014/main" id="{B444239C-D181-7644-A540-7A824E38DC26}"/>
              </a:ext>
            </a:extLst>
          </p:cNvPr>
          <p:cNvSpPr txBox="1">
            <a:spLocks/>
          </p:cNvSpPr>
          <p:nvPr/>
        </p:nvSpPr>
        <p:spPr>
          <a:xfrm>
            <a:off x="480280" y="427997"/>
            <a:ext cx="11343027" cy="1126345"/>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3200" b="1" i="0" kern="1200" cap="all" spc="300" baseline="0">
                <a:solidFill>
                  <a:schemeClr val="accent1"/>
                </a:solidFill>
                <a:latin typeface="+mn-lt"/>
                <a:ea typeface="Arial" charset="0"/>
                <a:cs typeface="Arial"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all" spc="300" normalizeH="0" baseline="0" noProof="0" dirty="0">
                <a:ln>
                  <a:noFill/>
                </a:ln>
                <a:solidFill>
                  <a:prstClr val="white"/>
                </a:solidFill>
                <a:effectLst/>
                <a:uLnTx/>
                <a:uFillTx/>
                <a:latin typeface="Calibri" panose="020F0502020204030204"/>
                <a:cs typeface="Arial" charset="0"/>
              </a:rPr>
              <a:t>Jess </a:t>
            </a:r>
            <a:r>
              <a:rPr kumimoji="0" lang="en-US" sz="3200" b="1" i="0" u="none" strike="noStrike" kern="1200" cap="all" spc="300" normalizeH="0" baseline="0" noProof="0" dirty="0" err="1">
                <a:ln>
                  <a:noFill/>
                </a:ln>
                <a:solidFill>
                  <a:prstClr val="white"/>
                </a:solidFill>
                <a:effectLst/>
                <a:uLnTx/>
                <a:uFillTx/>
                <a:latin typeface="Calibri" panose="020F0502020204030204"/>
                <a:cs typeface="Arial" charset="0"/>
              </a:rPr>
              <a:t>reia</a:t>
            </a:r>
            <a:br>
              <a:rPr kumimoji="0" lang="en-US" sz="3200" b="1" i="0" u="none" strike="noStrike" kern="1200" cap="all" spc="300" normalizeH="0" baseline="0" noProof="0" dirty="0">
                <a:ln>
                  <a:noFill/>
                </a:ln>
                <a:solidFill>
                  <a:prstClr val="white"/>
                </a:solidFill>
                <a:effectLst/>
                <a:uLnTx/>
                <a:uFillTx/>
                <a:latin typeface="Calibri" panose="020F0502020204030204"/>
                <a:cs typeface="Arial" charset="0"/>
              </a:rPr>
            </a:br>
            <a:r>
              <a:rPr kumimoji="0" lang="en-US" sz="2000" b="1" i="0" u="none" strike="noStrike" kern="1200" cap="all" spc="300" normalizeH="0" baseline="0" noProof="0" dirty="0">
                <a:ln>
                  <a:noFill/>
                </a:ln>
                <a:solidFill>
                  <a:prstClr val="white"/>
                </a:solidFill>
                <a:effectLst/>
                <a:uLnTx/>
                <a:uFillTx/>
                <a:latin typeface="Calibri" panose="020F0502020204030204"/>
                <a:cs typeface="Arial" charset="0"/>
              </a:rPr>
              <a:t>School of data science, university of Virginia</a:t>
            </a:r>
          </a:p>
        </p:txBody>
      </p:sp>
      <p:sp>
        <p:nvSpPr>
          <p:cNvPr id="21" name="Text Placeholder 8">
            <a:extLst>
              <a:ext uri="{FF2B5EF4-FFF2-40B4-BE49-F238E27FC236}">
                <a16:creationId xmlns:a16="http://schemas.microsoft.com/office/drawing/2014/main" id="{43E020C8-1643-4648-9DA0-1701DE00EADC}"/>
              </a:ext>
            </a:extLst>
          </p:cNvPr>
          <p:cNvSpPr txBox="1">
            <a:spLocks/>
          </p:cNvSpPr>
          <p:nvPr/>
        </p:nvSpPr>
        <p:spPr>
          <a:xfrm>
            <a:off x="480280" y="198285"/>
            <a:ext cx="11462020" cy="317500"/>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cap="all" spc="300" baseline="0">
                <a:solidFill>
                  <a:schemeClr val="accent2"/>
                </a:solidFill>
                <a:latin typeface="+mn-lt"/>
                <a:ea typeface="Arial" charset="0"/>
                <a:cs typeface="Arial" charset="0"/>
              </a:defRPr>
            </a:lvl1pPr>
            <a:lvl2pPr marL="4572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2pPr>
            <a:lvl3pPr marL="9144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3pPr>
            <a:lvl4pPr marL="13716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4pPr>
            <a:lvl5pPr marL="18288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1" i="0" u="none" strike="noStrike" kern="1200" cap="all" spc="300" normalizeH="0" baseline="0" noProof="0">
                <a:ln>
                  <a:noFill/>
                </a:ln>
                <a:solidFill>
                  <a:prstClr val="white"/>
                </a:solidFill>
                <a:effectLst/>
                <a:uLnTx/>
                <a:uFillTx/>
                <a:latin typeface="Calibri" panose="020F0502020204030204"/>
                <a:cs typeface="Arial" charset="0"/>
              </a:rPr>
              <a:t>STS Across the Commonwealth</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400" b="1" i="0" u="none" strike="noStrike" kern="1200" cap="all" spc="300" normalizeH="0" baseline="0" noProof="0" dirty="0">
              <a:ln>
                <a:noFill/>
              </a:ln>
              <a:solidFill>
                <a:prstClr val="white"/>
              </a:solidFill>
              <a:effectLst/>
              <a:uLnTx/>
              <a:uFillTx/>
              <a:latin typeface="Calibri" panose="020F0502020204030204"/>
              <a:cs typeface="Arial" charset="0"/>
            </a:endParaRPr>
          </a:p>
        </p:txBody>
      </p:sp>
      <p:cxnSp>
        <p:nvCxnSpPr>
          <p:cNvPr id="26" name="Straight Connector 25">
            <a:extLst>
              <a:ext uri="{FF2B5EF4-FFF2-40B4-BE49-F238E27FC236}">
                <a16:creationId xmlns:a16="http://schemas.microsoft.com/office/drawing/2014/main" id="{1376B34F-F2B2-5A41-8A10-34DE3EB07A34}"/>
              </a:ext>
            </a:extLst>
          </p:cNvPr>
          <p:cNvCxnSpPr>
            <a:cxnSpLocks/>
          </p:cNvCxnSpPr>
          <p:nvPr/>
        </p:nvCxnSpPr>
        <p:spPr>
          <a:xfrm>
            <a:off x="-117231" y="1554342"/>
            <a:ext cx="1243818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803F28E-1FEC-6491-E855-C669D976875D}"/>
              </a:ext>
            </a:extLst>
          </p:cNvPr>
          <p:cNvSpPr txBox="1"/>
          <p:nvPr/>
        </p:nvSpPr>
        <p:spPr>
          <a:xfrm>
            <a:off x="10570777" y="571826"/>
            <a:ext cx="10392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jhereia</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descr="A large crowd at night&#10;&#10;Description automatically generated">
            <a:extLst>
              <a:ext uri="{FF2B5EF4-FFF2-40B4-BE49-F238E27FC236}">
                <a16:creationId xmlns:a16="http://schemas.microsoft.com/office/drawing/2014/main" id="{BAB3C660-71A7-54ED-F9BB-DC951146DDEA}"/>
              </a:ext>
            </a:extLst>
          </p:cNvPr>
          <p:cNvPicPr>
            <a:picLocks noChangeAspect="1"/>
          </p:cNvPicPr>
          <p:nvPr/>
        </p:nvPicPr>
        <p:blipFill rotWithShape="1">
          <a:blip r:embed="rId2"/>
          <a:srcRect t="34666" r="9091" b="5467"/>
          <a:stretch/>
        </p:blipFill>
        <p:spPr>
          <a:xfrm>
            <a:off x="4556856" y="4352207"/>
            <a:ext cx="3078287" cy="2435064"/>
          </a:xfrm>
          <a:prstGeom prst="rect">
            <a:avLst/>
          </a:prstGeom>
        </p:spPr>
      </p:pic>
      <p:sp>
        <p:nvSpPr>
          <p:cNvPr id="13" name="TextBox 12">
            <a:extLst>
              <a:ext uri="{FF2B5EF4-FFF2-40B4-BE49-F238E27FC236}">
                <a16:creationId xmlns:a16="http://schemas.microsoft.com/office/drawing/2014/main" id="{E6F5FAE0-F10D-E1D4-8E9B-574796567B45}"/>
              </a:ext>
            </a:extLst>
          </p:cNvPr>
          <p:cNvSpPr txBox="1"/>
          <p:nvPr/>
        </p:nvSpPr>
        <p:spPr>
          <a:xfrm rot="16200000">
            <a:off x="7066361" y="6038224"/>
            <a:ext cx="139333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J. Reia CC BY-NC-SA 4.0</a:t>
            </a:r>
          </a:p>
        </p:txBody>
      </p:sp>
    </p:spTree>
    <p:extLst>
      <p:ext uri="{BB962C8B-B14F-4D97-AF65-F5344CB8AC3E}">
        <p14:creationId xmlns:p14="http://schemas.microsoft.com/office/powerpoint/2010/main" val="3662257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E9F2EADC-5348-8B49-BAE9-DDE3F18618A0}"/>
              </a:ext>
            </a:extLst>
          </p:cNvPr>
          <p:cNvSpPr txBox="1">
            <a:spLocks/>
          </p:cNvSpPr>
          <p:nvPr/>
        </p:nvSpPr>
        <p:spPr>
          <a:xfrm>
            <a:off x="4058015" y="2233099"/>
            <a:ext cx="3982399" cy="3917248"/>
          </a:xfrm>
          <a:prstGeom prst="rect">
            <a:avLst/>
          </a:prstGeom>
        </p:spPr>
        <p:txBody>
          <a:bodyPr vert="horz" lIns="0" tIns="45720" rIns="0" bIns="45720" rtlCol="0">
            <a:normAutofit/>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4472C4"/>
              </a:buClr>
              <a:buSzTx/>
              <a:buFont typeface="Arial" panose="020B0604020202020204" pitchFamily="34" charset="0"/>
              <a:buNone/>
              <a:tabLst/>
              <a:defRPr/>
            </a:pPr>
            <a:r>
              <a:rPr kumimoji="0" lang="en-US" sz="1800" b="1" i="1" u="none" strike="noStrike" kern="1200" cap="none" spc="0" normalizeH="0" baseline="0" noProof="0" dirty="0">
                <a:ln>
                  <a:noFill/>
                </a:ln>
                <a:solidFill>
                  <a:srgbClr val="92D050"/>
                </a:solidFill>
                <a:effectLst/>
                <a:uLnTx/>
                <a:uFillTx/>
                <a:latin typeface="Calibri" panose="020F0502020204030204"/>
                <a:ea typeface="+mn-ea"/>
                <a:cs typeface="+mn-cs"/>
              </a:rPr>
              <a:t>What counts as infrastructure in America?</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1" i="1" u="none" strike="noStrike" kern="1200" cap="none" spc="0" normalizeH="0" baseline="0" noProof="0" dirty="0">
              <a:ln>
                <a:noFill/>
              </a:ln>
              <a:solidFill>
                <a:srgbClr val="92D05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1000"/>
              </a:spcAft>
              <a:buClr>
                <a:srgbClr val="4472C4"/>
              </a:buClr>
              <a:buSzTx/>
              <a:buFont typeface="Arial" panose="020B0604020202020204" pitchFamily="34" charset="0"/>
              <a:buNone/>
              <a:tabLst/>
              <a:defRPr/>
            </a:pPr>
            <a:r>
              <a:rPr kumimoji="0" lang="en-US" sz="1800" b="1" i="1" u="none" strike="noStrike" kern="1200" cap="none" spc="0" normalizeH="0" baseline="0" noProof="0" dirty="0">
                <a:ln>
                  <a:noFill/>
                </a:ln>
                <a:solidFill>
                  <a:srgbClr val="92D050"/>
                </a:solidFill>
                <a:effectLst/>
                <a:uLnTx/>
                <a:uFillTx/>
                <a:latin typeface="Calibri" panose="020F0502020204030204"/>
                <a:ea typeface="+mn-ea"/>
                <a:cs typeface="+mn-cs"/>
              </a:rPr>
              <a:t>Who gets to decide what counts?</a:t>
            </a:r>
          </a:p>
          <a:p>
            <a:pPr marL="0" marR="0" lvl="0" indent="0" algn="ctr" defTabSz="914400" rtl="0" eaLnBrk="1" fontAlgn="auto" latinLnBrk="0" hangingPunct="1">
              <a:lnSpc>
                <a:spcPct val="100000"/>
              </a:lnSpc>
              <a:spcBef>
                <a:spcPts val="0"/>
              </a:spcBef>
              <a:spcAft>
                <a:spcPts val="1000"/>
              </a:spcAft>
              <a:buClr>
                <a:srgbClr val="4472C4"/>
              </a:buClr>
              <a:buSzTx/>
              <a:buFont typeface="Arial" panose="020B0604020202020204" pitchFamily="34" charset="0"/>
              <a:buNone/>
              <a:tabLst/>
              <a:defRPr/>
            </a:pPr>
            <a:endParaRPr kumimoji="0" lang="en-US" sz="1800" b="1" i="1" u="none" strike="noStrike" kern="1200" cap="none" spc="0" normalizeH="0" baseline="0" noProof="0" dirty="0">
              <a:ln>
                <a:noFill/>
              </a:ln>
              <a:solidFill>
                <a:srgbClr val="92D05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1000"/>
              </a:spcAft>
              <a:buClr>
                <a:srgbClr val="4472C4"/>
              </a:buClr>
              <a:buSzTx/>
              <a:buFont typeface="Arial" panose="020B0604020202020204" pitchFamily="34" charset="0"/>
              <a:buNone/>
              <a:tabLst/>
              <a:defRPr/>
            </a:pPr>
            <a:r>
              <a:rPr kumimoji="0" lang="en-US" sz="1800" b="1" i="1" u="none" strike="noStrike" kern="1200" cap="none" spc="0" normalizeH="0" baseline="0" noProof="0" dirty="0">
                <a:ln>
                  <a:noFill/>
                </a:ln>
                <a:solidFill>
                  <a:srgbClr val="92D050"/>
                </a:solidFill>
                <a:effectLst/>
                <a:uLnTx/>
                <a:uFillTx/>
                <a:latin typeface="Calibri" panose="020F0502020204030204"/>
                <a:ea typeface="+mn-ea"/>
                <a:cs typeface="+mn-cs"/>
              </a:rPr>
              <a:t>For whom are infrastructures funded and developed?</a:t>
            </a:r>
          </a:p>
          <a:p>
            <a:pPr marL="0" marR="0" lvl="0" indent="0" algn="ctr" defTabSz="914400" rtl="0" eaLnBrk="1" fontAlgn="auto" latinLnBrk="0" hangingPunct="1">
              <a:lnSpc>
                <a:spcPct val="100000"/>
              </a:lnSpc>
              <a:spcBef>
                <a:spcPts val="0"/>
              </a:spcBef>
              <a:spcAft>
                <a:spcPts val="1000"/>
              </a:spcAft>
              <a:buClr>
                <a:srgbClr val="4472C4"/>
              </a:buClr>
              <a:buSzTx/>
              <a:buFont typeface="Arial" panose="020B0604020202020204" pitchFamily="34" charset="0"/>
              <a:buNone/>
              <a:tabLst/>
              <a:defRPr/>
            </a:pPr>
            <a:endParaRPr kumimoji="0" lang="en-US" sz="1800" b="1" i="1" u="none" strike="noStrike" kern="1200" cap="none" spc="0" normalizeH="0" baseline="0" noProof="0" dirty="0">
              <a:ln>
                <a:noFill/>
              </a:ln>
              <a:solidFill>
                <a:srgbClr val="92D05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1000"/>
              </a:spcAft>
              <a:buClr>
                <a:srgbClr val="4472C4"/>
              </a:buClr>
              <a:buSzTx/>
              <a:buFont typeface="Arial" panose="020B0604020202020204" pitchFamily="34" charset="0"/>
              <a:buNone/>
              <a:tabLst/>
              <a:defRPr/>
            </a:pPr>
            <a:r>
              <a:rPr kumimoji="0" lang="en-US" sz="1800" b="1" i="1" u="none" strike="noStrike" kern="1200" cap="none" spc="0" normalizeH="0" baseline="0" noProof="0" dirty="0">
                <a:ln>
                  <a:noFill/>
                </a:ln>
                <a:solidFill>
                  <a:srgbClr val="92D050"/>
                </a:solidFill>
                <a:effectLst/>
                <a:uLnTx/>
                <a:uFillTx/>
                <a:latin typeface="Calibri" panose="020F0502020204030204"/>
                <a:ea typeface="+mn-ea"/>
                <a:cs typeface="+mn-cs"/>
              </a:rPr>
              <a:t>At what costs are infrastructures built, repaired, or neglected?</a:t>
            </a:r>
          </a:p>
        </p:txBody>
      </p:sp>
      <p:sp>
        <p:nvSpPr>
          <p:cNvPr id="15" name="Content Placeholder 2">
            <a:extLst>
              <a:ext uri="{FF2B5EF4-FFF2-40B4-BE49-F238E27FC236}">
                <a16:creationId xmlns:a16="http://schemas.microsoft.com/office/drawing/2014/main" id="{B8DB780A-6D87-4847-A757-4C696B6F7169}"/>
              </a:ext>
            </a:extLst>
          </p:cNvPr>
          <p:cNvSpPr txBox="1">
            <a:spLocks/>
          </p:cNvSpPr>
          <p:nvPr/>
        </p:nvSpPr>
        <p:spPr>
          <a:xfrm>
            <a:off x="8309788" y="2140309"/>
            <a:ext cx="3706843" cy="4010039"/>
          </a:xfrm>
          <a:prstGeom prst="rect">
            <a:avLst/>
          </a:prstGeom>
        </p:spPr>
        <p:txBody>
          <a:bodyPr vert="horz" lIns="0" tIns="45720" rIns="0" bIns="45720" rtlCol="0">
            <a:normAutofit fontScale="92500" lnSpcReduction="10000"/>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rPr>
              <a:t>Taking these questions as a starting point of both inquiry and analysis, this project works to conceptualize a social imaginary of American infrastructure which can then be articulated, leveraged, and mobilized for civic infrastructural action across the nation.</a:t>
            </a:r>
            <a:br>
              <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By fundamentally recognizing </a:t>
            </a:r>
            <a:r>
              <a:rPr kumimoji="0" lang="en-US" sz="1800" b="0" i="1" u="none" strike="noStrike" kern="1200" cap="none" spc="0" normalizeH="0" baseline="0" noProof="0" dirty="0">
                <a:ln>
                  <a:noFill/>
                </a:ln>
                <a:solidFill>
                  <a:srgbClr val="7030A0"/>
                </a:solidFill>
                <a:effectLst/>
                <a:uLnTx/>
                <a:uFillTx/>
                <a:latin typeface="Calibri" panose="020F0502020204030204"/>
                <a:ea typeface="+mn-ea"/>
                <a:cs typeface="+mn-cs"/>
              </a:rPr>
              <a:t>what’s the matter with infrastructure in America </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in social and material ways, viable practices and policies of infrastructural justice might finally </a:t>
            </a:r>
            <a:r>
              <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rPr>
              <a:t>be achieved…</a:t>
            </a:r>
            <a:endParaRPr kumimoji="0" lang="en-US" sz="1800" b="0" i="1" u="none" strike="noStrike" kern="1200" cap="none" spc="0" normalizeH="0" baseline="0" noProof="0" dirty="0">
              <a:ln>
                <a:noFill/>
              </a:ln>
              <a:solidFill>
                <a:srgbClr val="0070C0"/>
              </a:solidFill>
              <a:effectLst/>
              <a:uLnTx/>
              <a:uFillTx/>
              <a:latin typeface="Calibri" panose="020F0502020204030204"/>
              <a:ea typeface="+mn-ea"/>
              <a:cs typeface="+mn-cs"/>
            </a:endParaRP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Content Placeholder 3">
            <a:extLst>
              <a:ext uri="{FF2B5EF4-FFF2-40B4-BE49-F238E27FC236}">
                <a16:creationId xmlns:a16="http://schemas.microsoft.com/office/drawing/2014/main" id="{61D219C2-7E5E-6641-8430-251FEFC1E52C}"/>
              </a:ext>
            </a:extLst>
          </p:cNvPr>
          <p:cNvSpPr txBox="1">
            <a:spLocks/>
          </p:cNvSpPr>
          <p:nvPr/>
        </p:nvSpPr>
        <p:spPr>
          <a:xfrm>
            <a:off x="175369" y="2215068"/>
            <a:ext cx="3552116" cy="4196899"/>
          </a:xfrm>
          <a:prstGeom prst="rect">
            <a:avLst/>
          </a:prstGeom>
        </p:spPr>
        <p:txBody>
          <a:bodyPr vert="horz" lIns="0" tIns="45720" rIns="0" bIns="45720" rtlCol="0">
            <a:normAutofit fontScale="92500" lnSpcReduction="10000"/>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Academic analyses and policy reports indicate that the United States has reached a critical point of infrastructural crisis. </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rPr>
              <a:t>With poor and rural areas at a particularly precarious juncture, the Appalachian region is widely seen as emblematic of socio-economic collapse in 21</a:t>
            </a:r>
            <a:r>
              <a:rPr kumimoji="0" lang="en-US" sz="1800" b="0" i="0" u="none" strike="noStrike" kern="1200" cap="none" spc="0" normalizeH="0" baseline="30000" noProof="0" dirty="0">
                <a:ln>
                  <a:noFill/>
                </a:ln>
                <a:solidFill>
                  <a:srgbClr val="ED7D31"/>
                </a:solidFill>
                <a:effectLst/>
                <a:uLnTx/>
                <a:uFillTx/>
                <a:latin typeface="Calibri" panose="020F0502020204030204"/>
                <a:ea typeface="+mn-ea"/>
                <a:cs typeface="+mn-cs"/>
              </a:rPr>
              <a:t>st</a:t>
            </a:r>
            <a:r>
              <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rPr>
              <a:t>century America. </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But as debates around infrastructure access and infrastructural finance circulate in national headlines and Congressional deliberations, a fundamental set of questions remains unanswered: </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 Placeholder 4">
            <a:extLst>
              <a:ext uri="{FF2B5EF4-FFF2-40B4-BE49-F238E27FC236}">
                <a16:creationId xmlns:a16="http://schemas.microsoft.com/office/drawing/2014/main" id="{8907B0D2-C0A4-CF44-8903-0F7626D525A7}"/>
              </a:ext>
            </a:extLst>
          </p:cNvPr>
          <p:cNvSpPr txBox="1">
            <a:spLocks/>
          </p:cNvSpPr>
          <p:nvPr/>
        </p:nvSpPr>
        <p:spPr>
          <a:xfrm>
            <a:off x="519287" y="1499075"/>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rPr>
              <a:t>Research Focus</a:t>
            </a:r>
          </a:p>
        </p:txBody>
      </p:sp>
      <p:sp>
        <p:nvSpPr>
          <p:cNvPr id="18" name="Text Placeholder 5">
            <a:extLst>
              <a:ext uri="{FF2B5EF4-FFF2-40B4-BE49-F238E27FC236}">
                <a16:creationId xmlns:a16="http://schemas.microsoft.com/office/drawing/2014/main" id="{B20FE0F3-0C6E-B64E-BE95-EC22A39D455F}"/>
              </a:ext>
            </a:extLst>
          </p:cNvPr>
          <p:cNvSpPr txBox="1">
            <a:spLocks/>
          </p:cNvSpPr>
          <p:nvPr/>
        </p:nvSpPr>
        <p:spPr>
          <a:xfrm>
            <a:off x="8309788" y="1477461"/>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rPr>
              <a:t>Recent Finding</a:t>
            </a:r>
          </a:p>
        </p:txBody>
      </p:sp>
      <p:sp>
        <p:nvSpPr>
          <p:cNvPr id="19" name="Text Placeholder 6">
            <a:extLst>
              <a:ext uri="{FF2B5EF4-FFF2-40B4-BE49-F238E27FC236}">
                <a16:creationId xmlns:a16="http://schemas.microsoft.com/office/drawing/2014/main" id="{78E68C1A-BE64-6D47-85D3-0466456BA522}"/>
              </a:ext>
            </a:extLst>
          </p:cNvPr>
          <p:cNvSpPr txBox="1">
            <a:spLocks/>
          </p:cNvSpPr>
          <p:nvPr/>
        </p:nvSpPr>
        <p:spPr>
          <a:xfrm>
            <a:off x="4331482" y="1499075"/>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rPr>
              <a:t>Research Question(s)</a:t>
            </a:r>
          </a:p>
        </p:txBody>
      </p:sp>
      <p:sp>
        <p:nvSpPr>
          <p:cNvPr id="20" name="Title 7">
            <a:extLst>
              <a:ext uri="{FF2B5EF4-FFF2-40B4-BE49-F238E27FC236}">
                <a16:creationId xmlns:a16="http://schemas.microsoft.com/office/drawing/2014/main" id="{B444239C-D181-7644-A540-7A824E38DC26}"/>
              </a:ext>
            </a:extLst>
          </p:cNvPr>
          <p:cNvSpPr txBox="1">
            <a:spLocks/>
          </p:cNvSpPr>
          <p:nvPr/>
        </p:nvSpPr>
        <p:spPr>
          <a:xfrm>
            <a:off x="480280" y="427997"/>
            <a:ext cx="11343027" cy="1126345"/>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3200" b="1" i="0" kern="1200" cap="all" spc="300" baseline="0">
                <a:solidFill>
                  <a:schemeClr val="accent1"/>
                </a:solidFill>
                <a:latin typeface="+mn-lt"/>
                <a:ea typeface="Arial" charset="0"/>
                <a:cs typeface="Arial"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all" spc="300" normalizeH="0" baseline="0" noProof="0" dirty="0">
                <a:ln>
                  <a:noFill/>
                </a:ln>
                <a:solidFill>
                  <a:prstClr val="white"/>
                </a:solidFill>
                <a:effectLst/>
                <a:uLnTx/>
                <a:uFillTx/>
                <a:latin typeface="Calibri" panose="020F0502020204030204"/>
                <a:cs typeface="Arial" charset="0"/>
              </a:rPr>
              <a:t>Galen Murton</a:t>
            </a:r>
            <a:br>
              <a:rPr kumimoji="0" lang="en-US" sz="3200" b="1" i="0" u="none" strike="noStrike" kern="1200" cap="all" spc="300" normalizeH="0" baseline="0" noProof="0" dirty="0">
                <a:ln>
                  <a:noFill/>
                </a:ln>
                <a:solidFill>
                  <a:prstClr val="white"/>
                </a:solidFill>
                <a:effectLst/>
                <a:uLnTx/>
                <a:uFillTx/>
                <a:latin typeface="Calibri" panose="020F0502020204030204"/>
                <a:cs typeface="Arial" charset="0"/>
              </a:rPr>
            </a:br>
            <a:r>
              <a:rPr kumimoji="0" lang="en-US" sz="2000" b="1" i="0" u="none" strike="noStrike" kern="1200" cap="all" spc="300" normalizeH="0" baseline="0" noProof="0" dirty="0">
                <a:ln>
                  <a:noFill/>
                </a:ln>
                <a:solidFill>
                  <a:prstClr val="white"/>
                </a:solidFill>
                <a:effectLst/>
                <a:uLnTx/>
                <a:uFillTx/>
                <a:latin typeface="Calibri" panose="020F0502020204030204"/>
                <a:cs typeface="Arial" charset="0"/>
              </a:rPr>
              <a:t>James Madison University</a:t>
            </a:r>
          </a:p>
        </p:txBody>
      </p:sp>
      <p:sp>
        <p:nvSpPr>
          <p:cNvPr id="21" name="Text Placeholder 8">
            <a:extLst>
              <a:ext uri="{FF2B5EF4-FFF2-40B4-BE49-F238E27FC236}">
                <a16:creationId xmlns:a16="http://schemas.microsoft.com/office/drawing/2014/main" id="{43E020C8-1643-4648-9DA0-1701DE00EADC}"/>
              </a:ext>
            </a:extLst>
          </p:cNvPr>
          <p:cNvSpPr txBox="1">
            <a:spLocks/>
          </p:cNvSpPr>
          <p:nvPr/>
        </p:nvSpPr>
        <p:spPr>
          <a:xfrm>
            <a:off x="480280" y="198285"/>
            <a:ext cx="11462020" cy="317500"/>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cap="all" spc="300" baseline="0">
                <a:solidFill>
                  <a:schemeClr val="accent2"/>
                </a:solidFill>
                <a:latin typeface="+mn-lt"/>
                <a:ea typeface="Arial" charset="0"/>
                <a:cs typeface="Arial" charset="0"/>
              </a:defRPr>
            </a:lvl1pPr>
            <a:lvl2pPr marL="4572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2pPr>
            <a:lvl3pPr marL="9144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3pPr>
            <a:lvl4pPr marL="13716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4pPr>
            <a:lvl5pPr marL="18288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1" i="0" u="none" strike="noStrike" kern="1200" cap="all" spc="300" normalizeH="0" baseline="0" noProof="0" dirty="0">
                <a:ln>
                  <a:noFill/>
                </a:ln>
                <a:solidFill>
                  <a:prstClr val="white"/>
                </a:solidFill>
                <a:effectLst/>
                <a:uLnTx/>
                <a:uFillTx/>
                <a:latin typeface="Calibri" panose="020F0502020204030204"/>
                <a:cs typeface="Arial" charset="0"/>
              </a:rPr>
              <a:t>STS Across the Commonwealth</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400" b="1" i="0" u="none" strike="noStrike" kern="1200" cap="all" spc="300" normalizeH="0" baseline="0" noProof="0" dirty="0">
              <a:ln>
                <a:noFill/>
              </a:ln>
              <a:solidFill>
                <a:prstClr val="white"/>
              </a:solidFill>
              <a:effectLst/>
              <a:uLnTx/>
              <a:uFillTx/>
              <a:latin typeface="Calibri" panose="020F0502020204030204"/>
              <a:cs typeface="Arial" charset="0"/>
            </a:endParaRPr>
          </a:p>
        </p:txBody>
      </p:sp>
      <p:cxnSp>
        <p:nvCxnSpPr>
          <p:cNvPr id="26" name="Straight Connector 25">
            <a:extLst>
              <a:ext uri="{FF2B5EF4-FFF2-40B4-BE49-F238E27FC236}">
                <a16:creationId xmlns:a16="http://schemas.microsoft.com/office/drawing/2014/main" id="{1376B34F-F2B2-5A41-8A10-34DE3EB07A34}"/>
              </a:ext>
            </a:extLst>
          </p:cNvPr>
          <p:cNvCxnSpPr>
            <a:cxnSpLocks/>
          </p:cNvCxnSpPr>
          <p:nvPr/>
        </p:nvCxnSpPr>
        <p:spPr>
          <a:xfrm>
            <a:off x="-117231" y="1554342"/>
            <a:ext cx="1243818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814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3"/>
        <p:cNvGrpSpPr/>
        <p:nvPr/>
      </p:nvGrpSpPr>
      <p:grpSpPr>
        <a:xfrm>
          <a:off x="0" y="0"/>
          <a:ext cx="0" cy="0"/>
          <a:chOff x="0" y="0"/>
          <a:chExt cx="0" cy="0"/>
        </a:xfrm>
      </p:grpSpPr>
      <p:sp>
        <p:nvSpPr>
          <p:cNvPr id="84" name="Google Shape;84;p1"/>
          <p:cNvSpPr txBox="1"/>
          <p:nvPr/>
        </p:nvSpPr>
        <p:spPr>
          <a:xfrm>
            <a:off x="4319942" y="2233100"/>
            <a:ext cx="3552116" cy="3019175"/>
          </a:xfrm>
          <a:prstGeom prst="rect">
            <a:avLst/>
          </a:prstGeom>
          <a:noFill/>
          <a:ln>
            <a:noFill/>
          </a:ln>
        </p:spPr>
        <p:txBody>
          <a:bodyPr spcFirstLastPara="1" wrap="square" lIns="0" tIns="45700" rIns="0" bIns="45700" anchor="t" anchorCtr="0">
            <a:normAutofit/>
          </a:bodyPr>
          <a:lstStyle/>
          <a:p>
            <a:pPr marL="0" marR="0" lvl="0" indent="0" algn="ctr" defTabSz="914400" rtl="0" eaLnBrk="1" fontAlgn="auto" latinLnBrk="0" hangingPunct="1">
              <a:lnSpc>
                <a:spcPct val="100000"/>
              </a:lnSpc>
              <a:spcBef>
                <a:spcPts val="0"/>
              </a:spcBef>
              <a:spcAft>
                <a:spcPts val="0"/>
              </a:spcAft>
              <a:buClr>
                <a:srgbClr val="4472C4"/>
              </a:buClr>
              <a:buSzPts val="1800"/>
              <a:buFont typeface="Arial"/>
              <a:buNone/>
              <a:tabLst/>
              <a:defRPr/>
            </a:pPr>
            <a:r>
              <a:rPr kumimoji="0" lang="en-US" sz="1800" b="0" i="0" u="none" strike="noStrike" kern="0" cap="none" spc="0" normalizeH="0" baseline="0" noProof="0" dirty="0">
                <a:ln>
                  <a:noFill/>
                </a:ln>
                <a:solidFill>
                  <a:srgbClr val="FFFFFF"/>
                </a:solidFill>
                <a:effectLst/>
                <a:uLnTx/>
                <a:uFillTx/>
                <a:latin typeface="Calibri"/>
                <a:ea typeface="Calibri"/>
                <a:cs typeface="Calibri"/>
                <a:sym typeface="Calibri"/>
              </a:rPr>
              <a:t>How can contextual values appropriately shape research?</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1000"/>
              </a:spcBef>
              <a:spcAft>
                <a:spcPts val="0"/>
              </a:spcAft>
              <a:buClr>
                <a:srgbClr val="4472C4"/>
              </a:buClr>
              <a:buSzPts val="1800"/>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5" name="Google Shape;85;p1"/>
          <p:cNvSpPr txBox="1"/>
          <p:nvPr/>
        </p:nvSpPr>
        <p:spPr>
          <a:xfrm>
            <a:off x="8245550" y="2307338"/>
            <a:ext cx="3497700" cy="871800"/>
          </a:xfrm>
          <a:prstGeom prst="rect">
            <a:avLst/>
          </a:prstGeom>
          <a:noFill/>
          <a:ln>
            <a:noFill/>
          </a:ln>
        </p:spPr>
        <p:txBody>
          <a:bodyPr spcFirstLastPara="1" wrap="square" lIns="0" tIns="45700" rIns="0" bIns="45700"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FFFF"/>
                </a:solidFill>
                <a:effectLst/>
                <a:uLnTx/>
                <a:uFillTx/>
                <a:latin typeface="Calibri"/>
                <a:ea typeface="Calibri"/>
                <a:cs typeface="Calibri"/>
                <a:sym typeface="Calibri"/>
              </a:rPr>
              <a:t>Richly-conceived epistemic purposes </a:t>
            </a: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 name="Google Shape;86;p1"/>
          <p:cNvSpPr txBox="1"/>
          <p:nvPr/>
        </p:nvSpPr>
        <p:spPr>
          <a:xfrm>
            <a:off x="480275" y="2233100"/>
            <a:ext cx="3761400" cy="4375800"/>
          </a:xfrm>
          <a:prstGeom prst="rect">
            <a:avLst/>
          </a:prstGeom>
          <a:noFill/>
          <a:ln>
            <a:noFill/>
          </a:ln>
        </p:spPr>
        <p:txBody>
          <a:bodyPr spcFirstLastPara="1" wrap="square" lIns="0" tIns="45700" rIns="0" bIns="45700" anchor="t" anchorCtr="0">
            <a:normAutofit/>
          </a:bodyPr>
          <a:lstStyle/>
          <a:p>
            <a:pPr marL="283464" marR="0" lvl="0" indent="-283464" algn="l" defTabSz="914400" rtl="0" eaLnBrk="1" fontAlgn="auto" latinLnBrk="0" hangingPunct="1">
              <a:lnSpc>
                <a:spcPct val="100000"/>
              </a:lnSpc>
              <a:spcBef>
                <a:spcPts val="0"/>
              </a:spcBef>
              <a:spcAft>
                <a:spcPts val="0"/>
              </a:spcAft>
              <a:buClr>
                <a:srgbClr val="4472C4"/>
              </a:buClr>
              <a:buSzPts val="1800"/>
              <a:buFont typeface="Arial"/>
              <a:buChar char="•"/>
              <a:tabLst/>
              <a:defRPr/>
            </a:pPr>
            <a:r>
              <a:rPr kumimoji="0" lang="en-US" sz="1800" b="0" i="0" u="none" strike="noStrike" kern="0" cap="none" spc="0" normalizeH="0" baseline="0" noProof="0">
                <a:ln>
                  <a:noFill/>
                </a:ln>
                <a:solidFill>
                  <a:srgbClr val="FFFFFF"/>
                </a:solidFill>
                <a:effectLst/>
                <a:uLnTx/>
                <a:uFillTx/>
                <a:latin typeface="Calibri"/>
                <a:ea typeface="Calibri"/>
                <a:cs typeface="Calibri"/>
                <a:sym typeface="Calibri"/>
              </a:rPr>
              <a:t>Scientific methodology, modeling and computer simulation, data, evidence, values, climate science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3464" marR="0" lvl="0" indent="-169164" algn="l" defTabSz="914400" rtl="0" eaLnBrk="1" fontAlgn="auto" latinLnBrk="0" hangingPunct="1">
              <a:lnSpc>
                <a:spcPct val="100000"/>
              </a:lnSpc>
              <a:spcBef>
                <a:spcPts val="0"/>
              </a:spcBef>
              <a:spcAft>
                <a:spcPts val="0"/>
              </a:spcAft>
              <a:buClr>
                <a:srgbClr val="4472C4"/>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a:p>
            <a:pPr marL="283464" marR="0" lvl="0" indent="-283464" algn="l" defTabSz="914400" rtl="0" eaLnBrk="1" fontAlgn="auto" latinLnBrk="0" hangingPunct="1">
              <a:lnSpc>
                <a:spcPct val="100000"/>
              </a:lnSpc>
              <a:spcBef>
                <a:spcPts val="1000"/>
              </a:spcBef>
              <a:spcAft>
                <a:spcPts val="0"/>
              </a:spcAft>
              <a:buClr>
                <a:srgbClr val="4472C4"/>
              </a:buClr>
              <a:buSzPts val="1800"/>
              <a:buFont typeface="Arial"/>
              <a:buChar char="•"/>
              <a:tabLst/>
              <a:defRPr/>
            </a:pPr>
            <a:r>
              <a:rPr kumimoji="0" lang="en-US" sz="1800" b="0" i="0" u="none" strike="noStrike" kern="0" cap="none" spc="0" normalizeH="0" baseline="0" noProof="0">
                <a:ln>
                  <a:noFill/>
                </a:ln>
                <a:solidFill>
                  <a:srgbClr val="FFFFFF"/>
                </a:solidFill>
                <a:effectLst/>
                <a:uLnTx/>
                <a:uFillTx/>
                <a:latin typeface="Calibri"/>
                <a:ea typeface="Calibri"/>
                <a:cs typeface="Calibri"/>
                <a:sym typeface="Calibri"/>
              </a:rPr>
              <a:t>I investigate: </a:t>
            </a: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a:p>
            <a:pPr marL="914400" marR="0" lvl="1" indent="-342900" algn="l" defTabSz="914400" rtl="0" eaLnBrk="1" fontAlgn="auto" latinLnBrk="0" hangingPunct="1">
              <a:lnSpc>
                <a:spcPct val="100000"/>
              </a:lnSpc>
              <a:spcBef>
                <a:spcPts val="1000"/>
              </a:spcBef>
              <a:spcAft>
                <a:spcPts val="0"/>
              </a:spcAft>
              <a:buClr>
                <a:srgbClr val="4472C4"/>
              </a:buClr>
              <a:buSzPts val="1800"/>
              <a:buFont typeface="Arial"/>
              <a:buChar char="○"/>
              <a:tabLst/>
              <a:defRPr/>
            </a:pPr>
            <a:r>
              <a:rPr kumimoji="0" lang="en-US" sz="1800" b="0" i="0" u="none" strike="noStrike" kern="0" cap="none" spc="0" normalizeH="0" baseline="0" noProof="0">
                <a:ln>
                  <a:noFill/>
                </a:ln>
                <a:solidFill>
                  <a:srgbClr val="FFFFFF"/>
                </a:solidFill>
                <a:effectLst/>
                <a:uLnTx/>
                <a:uFillTx/>
                <a:latin typeface="Calibri"/>
                <a:ea typeface="Calibri"/>
                <a:cs typeface="Calibri"/>
                <a:sym typeface="Calibri"/>
              </a:rPr>
              <a:t>how climate models can        be used and evaluated</a:t>
            </a: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a:p>
            <a:pPr marL="914400" marR="0" lvl="1" indent="-342900" algn="l" defTabSz="914400" rtl="0" eaLnBrk="1" fontAlgn="auto" latinLnBrk="0" hangingPunct="1">
              <a:lnSpc>
                <a:spcPct val="100000"/>
              </a:lnSpc>
              <a:spcBef>
                <a:spcPts val="1000"/>
              </a:spcBef>
              <a:spcAft>
                <a:spcPts val="0"/>
              </a:spcAft>
              <a:buClr>
                <a:srgbClr val="FFFFFF"/>
              </a:buClr>
              <a:buSzPts val="1800"/>
              <a:buFont typeface="Calibri"/>
              <a:buChar char="○"/>
              <a:tabLst/>
              <a:defRPr/>
            </a:pPr>
            <a:r>
              <a:rPr kumimoji="0" lang="en-US" sz="1800" b="0" i="0" u="none" strike="noStrike" kern="0" cap="none" spc="0" normalizeH="0" baseline="0" noProof="0">
                <a:ln>
                  <a:noFill/>
                </a:ln>
                <a:solidFill>
                  <a:srgbClr val="FFFFFF"/>
                </a:solidFill>
                <a:effectLst/>
                <a:uLnTx/>
                <a:uFillTx/>
                <a:latin typeface="Calibri"/>
                <a:ea typeface="Calibri"/>
                <a:cs typeface="Calibri"/>
                <a:sym typeface="Calibri"/>
              </a:rPr>
              <a:t>how complex data sets         are produced</a:t>
            </a: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a:p>
            <a:pPr marL="914400" marR="0" lvl="1" indent="-342900" algn="l" defTabSz="914400" rtl="0" eaLnBrk="1" fontAlgn="auto" latinLnBrk="0" hangingPunct="1">
              <a:lnSpc>
                <a:spcPct val="100000"/>
              </a:lnSpc>
              <a:spcBef>
                <a:spcPts val="1000"/>
              </a:spcBef>
              <a:spcAft>
                <a:spcPts val="0"/>
              </a:spcAft>
              <a:buClr>
                <a:srgbClr val="4472C4"/>
              </a:buClr>
              <a:buSzPts val="1800"/>
              <a:buFont typeface="Arial"/>
              <a:buChar char="○"/>
              <a:tabLst/>
              <a:defRPr/>
            </a:pPr>
            <a:r>
              <a:rPr kumimoji="0" lang="en-US" sz="1800" b="0" i="0" u="none" strike="noStrike" kern="0" cap="none" spc="0" normalizeH="0" baseline="0" noProof="0">
                <a:ln>
                  <a:noFill/>
                </a:ln>
                <a:solidFill>
                  <a:srgbClr val="FFFFFF"/>
                </a:solidFill>
                <a:effectLst/>
                <a:uLnTx/>
                <a:uFillTx/>
                <a:latin typeface="Calibri"/>
                <a:ea typeface="Calibri"/>
                <a:cs typeface="Calibri"/>
                <a:sym typeface="Calibri"/>
              </a:rPr>
              <a:t>how research can take account of contextual values</a:t>
            </a: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 name="Google Shape;87;p1"/>
          <p:cNvSpPr txBox="1"/>
          <p:nvPr/>
        </p:nvSpPr>
        <p:spPr>
          <a:xfrm>
            <a:off x="493487" y="1619900"/>
            <a:ext cx="3538800" cy="613200"/>
          </a:xfrm>
          <a:prstGeom prst="rect">
            <a:avLst/>
          </a:prstGeom>
          <a:noFill/>
          <a:ln>
            <a:noFill/>
          </a:ln>
        </p:spPr>
        <p:txBody>
          <a:bodyPr spcFirstLastPara="1" wrap="square" lIns="0" tIns="45700" rIns="0" bIns="45700" anchor="ctr" anchorCtr="0">
            <a:normAutofit/>
          </a:bodyPr>
          <a:lstStyle/>
          <a:p>
            <a:pPr marL="0" marR="0" lvl="0" indent="0" algn="l" defTabSz="914400" rtl="0" eaLnBrk="1" fontAlgn="auto" latinLnBrk="0" hangingPunct="1">
              <a:lnSpc>
                <a:spcPct val="100000"/>
              </a:lnSpc>
              <a:spcBef>
                <a:spcPts val="0"/>
              </a:spcBef>
              <a:spcAft>
                <a:spcPts val="0"/>
              </a:spcAft>
              <a:buClr>
                <a:srgbClr val="E77324"/>
              </a:buClr>
              <a:buSzPts val="2000"/>
              <a:buFont typeface="Arial"/>
              <a:buNone/>
              <a:tabLst/>
              <a:defRPr/>
            </a:pPr>
            <a:r>
              <a:rPr kumimoji="0" lang="en-US" sz="2000" b="1" i="0" u="none" strike="noStrike" kern="0" cap="none" spc="0" normalizeH="0" baseline="0" noProof="0">
                <a:ln>
                  <a:noFill/>
                </a:ln>
                <a:solidFill>
                  <a:srgbClr val="FFFFFF"/>
                </a:solidFill>
                <a:effectLst/>
                <a:uLnTx/>
                <a:uFillTx/>
                <a:latin typeface="Calibri"/>
                <a:ea typeface="Calibri"/>
                <a:cs typeface="Calibri"/>
                <a:sym typeface="Calibri"/>
              </a:rPr>
              <a:t>Research Focus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1"/>
          <p:cNvSpPr txBox="1"/>
          <p:nvPr/>
        </p:nvSpPr>
        <p:spPr>
          <a:xfrm>
            <a:off x="8782138" y="1587136"/>
            <a:ext cx="3538800" cy="613200"/>
          </a:xfrm>
          <a:prstGeom prst="rect">
            <a:avLst/>
          </a:prstGeom>
          <a:noFill/>
          <a:ln>
            <a:noFill/>
          </a:ln>
        </p:spPr>
        <p:txBody>
          <a:bodyPr spcFirstLastPara="1" wrap="square" lIns="0" tIns="45700" rIns="0" bIns="45700" anchor="ctr" anchorCtr="0">
            <a:normAutofit/>
          </a:bodyPr>
          <a:lstStyle/>
          <a:p>
            <a:pPr marL="0" marR="0" lvl="0" indent="0" algn="l" defTabSz="914400" rtl="0" eaLnBrk="1" fontAlgn="auto" latinLnBrk="0" hangingPunct="1">
              <a:lnSpc>
                <a:spcPct val="100000"/>
              </a:lnSpc>
              <a:spcBef>
                <a:spcPts val="0"/>
              </a:spcBef>
              <a:spcAft>
                <a:spcPts val="0"/>
              </a:spcAft>
              <a:buClr>
                <a:srgbClr val="E77324"/>
              </a:buClr>
              <a:buSzPts val="2000"/>
              <a:buFont typeface="Arial"/>
              <a:buNone/>
              <a:tabLst/>
              <a:defRPr/>
            </a:pPr>
            <a:r>
              <a:rPr kumimoji="0" lang="en-US" sz="2000" b="1" i="0" u="none" strike="noStrike" kern="0" cap="none" spc="0" normalizeH="0" baseline="0" noProof="0">
                <a:ln>
                  <a:noFill/>
                </a:ln>
                <a:solidFill>
                  <a:srgbClr val="FFFFFF"/>
                </a:solidFill>
                <a:effectLst/>
                <a:uLnTx/>
                <a:uFillTx/>
                <a:latin typeface="Calibri"/>
                <a:ea typeface="Calibri"/>
                <a:cs typeface="Calibri"/>
                <a:sym typeface="Calibri"/>
              </a:rPr>
              <a:t>Recent Finding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1"/>
          <p:cNvSpPr txBox="1"/>
          <p:nvPr/>
        </p:nvSpPr>
        <p:spPr>
          <a:xfrm>
            <a:off x="4241657" y="1587125"/>
            <a:ext cx="3538800" cy="613200"/>
          </a:xfrm>
          <a:prstGeom prst="rect">
            <a:avLst/>
          </a:prstGeom>
          <a:noFill/>
          <a:ln>
            <a:noFill/>
          </a:ln>
        </p:spPr>
        <p:txBody>
          <a:bodyPr spcFirstLastPara="1" wrap="square" lIns="0" tIns="45700" rIns="0" bIns="45700" anchor="ctr" anchorCtr="0">
            <a:normAutofit/>
          </a:bodyPr>
          <a:lstStyle/>
          <a:p>
            <a:pPr marL="0" marR="0" lvl="0" indent="0" algn="ctr" defTabSz="914400" rtl="0" eaLnBrk="1" fontAlgn="auto" latinLnBrk="0" hangingPunct="1">
              <a:lnSpc>
                <a:spcPct val="100000"/>
              </a:lnSpc>
              <a:spcBef>
                <a:spcPts val="0"/>
              </a:spcBef>
              <a:spcAft>
                <a:spcPts val="0"/>
              </a:spcAft>
              <a:buClr>
                <a:srgbClr val="E77324"/>
              </a:buClr>
              <a:buSzPts val="2000"/>
              <a:buFont typeface="Arial"/>
              <a:buNone/>
              <a:tabLst/>
              <a:defRPr/>
            </a:pPr>
            <a:r>
              <a:rPr kumimoji="0" lang="en-US" sz="2000" b="1" i="0" u="none" strike="noStrike" kern="0" cap="none" spc="0" normalizeH="0" baseline="0" noProof="0">
                <a:ln>
                  <a:noFill/>
                </a:ln>
                <a:solidFill>
                  <a:srgbClr val="FFFFFF"/>
                </a:solidFill>
                <a:effectLst/>
                <a:uLnTx/>
                <a:uFillTx/>
                <a:latin typeface="Calibri"/>
                <a:ea typeface="Calibri"/>
                <a:cs typeface="Calibri"/>
                <a:sym typeface="Calibri"/>
              </a:rPr>
              <a:t>Research Question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1"/>
          <p:cNvSpPr txBox="1"/>
          <p:nvPr/>
        </p:nvSpPr>
        <p:spPr>
          <a:xfrm>
            <a:off x="480280" y="427997"/>
            <a:ext cx="11343027" cy="1126345"/>
          </a:xfrm>
          <a:prstGeom prst="rect">
            <a:avLst/>
          </a:prstGeom>
          <a:noFill/>
          <a:ln>
            <a:noFill/>
          </a:ln>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Calibri"/>
              <a:buNone/>
              <a:tabLst/>
              <a:defRPr/>
            </a:pPr>
            <a:r>
              <a:rPr kumimoji="0" lang="en-US" sz="3200" b="1" i="0" u="none" strike="noStrike" kern="0" cap="none" spc="0" normalizeH="0" baseline="0" noProof="0">
                <a:ln>
                  <a:noFill/>
                </a:ln>
                <a:solidFill>
                  <a:srgbClr val="FFFFFF"/>
                </a:solidFill>
                <a:effectLst/>
                <a:uLnTx/>
                <a:uFillTx/>
                <a:latin typeface="Calibri"/>
                <a:ea typeface="Calibri"/>
                <a:cs typeface="Calibri"/>
                <a:sym typeface="Calibri"/>
              </a:rPr>
              <a:t>Wendy Parker</a:t>
            </a:r>
            <a:br>
              <a:rPr kumimoji="0" lang="en-US" sz="3200" b="1" i="0" u="none" strike="noStrike" kern="0" cap="none" spc="0" normalizeH="0" baseline="0" noProof="0">
                <a:ln>
                  <a:noFill/>
                </a:ln>
                <a:solidFill>
                  <a:srgbClr val="FFFFFF"/>
                </a:solidFill>
                <a:effectLst/>
                <a:uLnTx/>
                <a:uFillTx/>
                <a:latin typeface="Calibri"/>
                <a:ea typeface="Calibri"/>
                <a:cs typeface="Calibri"/>
                <a:sym typeface="Calibri"/>
              </a:rPr>
            </a:br>
            <a:r>
              <a:rPr kumimoji="0" lang="en-US" sz="2000" b="1" i="0" u="none" strike="noStrike" kern="0" cap="none" spc="0" normalizeH="0" baseline="0" noProof="0">
                <a:ln>
                  <a:noFill/>
                </a:ln>
                <a:solidFill>
                  <a:srgbClr val="FFFFFF"/>
                </a:solidFill>
                <a:effectLst/>
                <a:uLnTx/>
                <a:uFillTx/>
                <a:latin typeface="Calibri"/>
                <a:ea typeface="Calibri"/>
                <a:cs typeface="Calibri"/>
                <a:sym typeface="Calibri"/>
              </a:rPr>
              <a:t>Department of Philosophy, Virginia Tech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1"/>
          <p:cNvSpPr txBox="1"/>
          <p:nvPr/>
        </p:nvSpPr>
        <p:spPr>
          <a:xfrm>
            <a:off x="480280" y="198285"/>
            <a:ext cx="11462020" cy="317500"/>
          </a:xfrm>
          <a:prstGeom prst="rect">
            <a:avLst/>
          </a:prstGeom>
          <a:noFill/>
          <a:ln>
            <a:noFill/>
          </a:ln>
        </p:spPr>
        <p:txBody>
          <a:bodyPr spcFirstLastPara="1" wrap="square" lIns="0" tIns="45700" rIns="0" bIns="45700" anchor="t" anchorCtr="0">
            <a:norm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 typeface="Arial"/>
              <a:buNone/>
              <a:tabLst/>
              <a:defRPr/>
            </a:pPr>
            <a:r>
              <a:rPr kumimoji="0" lang="en-US" sz="1400" b="1" i="0" u="none" strike="noStrike" kern="0" cap="none" spc="0" normalizeH="0" baseline="0" noProof="0">
                <a:ln>
                  <a:noFill/>
                </a:ln>
                <a:solidFill>
                  <a:srgbClr val="FFFFFF"/>
                </a:solidFill>
                <a:effectLst/>
                <a:uLnTx/>
                <a:uFillTx/>
                <a:latin typeface="Calibri"/>
                <a:ea typeface="Calibri"/>
                <a:cs typeface="Calibri"/>
                <a:sym typeface="Calibri"/>
              </a:rPr>
              <a:t>STS ACROSS THE COMMONWEALTH</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1000"/>
              </a:spcBef>
              <a:spcAft>
                <a:spcPts val="0"/>
              </a:spcAft>
              <a:buClr>
                <a:srgbClr val="ED7D31"/>
              </a:buClr>
              <a:buSzPts val="1400"/>
              <a:buFont typeface="Arial"/>
              <a:buNone/>
              <a:tabLst/>
              <a:defRPr/>
            </a:pPr>
            <a:endParaRPr kumimoji="0" sz="1400" b="1"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92" name="Google Shape;92;p1"/>
          <p:cNvCxnSpPr/>
          <p:nvPr/>
        </p:nvCxnSpPr>
        <p:spPr>
          <a:xfrm>
            <a:off x="-117231" y="1554342"/>
            <a:ext cx="12438185" cy="0"/>
          </a:xfrm>
          <a:prstGeom prst="straightConnector1">
            <a:avLst/>
          </a:prstGeom>
          <a:noFill/>
          <a:ln w="38100" cap="flat" cmpd="sng">
            <a:solidFill>
              <a:schemeClr val="lt1"/>
            </a:solidFill>
            <a:prstDash val="solid"/>
            <a:miter lim="800000"/>
            <a:headEnd type="none" w="sm" len="sm"/>
            <a:tailEnd type="none" w="sm" len="sm"/>
          </a:ln>
        </p:spPr>
      </p:cxnSp>
      <p:pic>
        <p:nvPicPr>
          <p:cNvPr id="93" name="Google Shape;93;p1"/>
          <p:cNvPicPr preferRelativeResize="0"/>
          <p:nvPr/>
        </p:nvPicPr>
        <p:blipFill>
          <a:blip r:embed="rId3">
            <a:alphaModFix/>
          </a:blip>
          <a:stretch>
            <a:fillRect/>
          </a:stretch>
        </p:blipFill>
        <p:spPr>
          <a:xfrm>
            <a:off x="4697927" y="3333175"/>
            <a:ext cx="7125375" cy="242197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E9F2EADC-5348-8B49-BAE9-DDE3F18618A0}"/>
              </a:ext>
            </a:extLst>
          </p:cNvPr>
          <p:cNvSpPr txBox="1">
            <a:spLocks/>
          </p:cNvSpPr>
          <p:nvPr/>
        </p:nvSpPr>
        <p:spPr>
          <a:xfrm>
            <a:off x="4318094" y="2233099"/>
            <a:ext cx="3552116" cy="3019175"/>
          </a:xfrm>
          <a:prstGeom prst="rect">
            <a:avLst/>
          </a:prstGeom>
        </p:spPr>
        <p:txBody>
          <a:bodyPr vert="horz" lIns="0" tIns="45720" rIns="0" bIns="45720" rtlCol="0">
            <a:normAutofit/>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4472C4"/>
              </a:buClr>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Do scientific values associated with inequality in science have similar effects in informal scientific settings?</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Freedom from bias</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Rigor</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Realism</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Empiricism/replicability</a:t>
            </a:r>
          </a:p>
        </p:txBody>
      </p:sp>
      <p:sp>
        <p:nvSpPr>
          <p:cNvPr id="15" name="Content Placeholder 2">
            <a:extLst>
              <a:ext uri="{FF2B5EF4-FFF2-40B4-BE49-F238E27FC236}">
                <a16:creationId xmlns:a16="http://schemas.microsoft.com/office/drawing/2014/main" id="{B8DB780A-6D87-4847-A757-4C696B6F7169}"/>
              </a:ext>
            </a:extLst>
          </p:cNvPr>
          <p:cNvSpPr txBox="1">
            <a:spLocks/>
          </p:cNvSpPr>
          <p:nvPr/>
        </p:nvSpPr>
        <p:spPr>
          <a:xfrm>
            <a:off x="8271191" y="2233100"/>
            <a:ext cx="3552116" cy="3019175"/>
          </a:xfrm>
          <a:prstGeom prst="rect">
            <a:avLst/>
          </a:prstGeom>
        </p:spPr>
        <p:txBody>
          <a:bodyPr vert="horz" lIns="0" tIns="45720" rIns="0" bIns="45720" rtlCol="0">
            <a:normAutofit fontScale="85000" lnSpcReduction="10000"/>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Scientific authority exerts power along the technical/social binary outside of formal technoscientific settings</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Implies cultural baggage that might not be sufficiently addressed in education/professionalization</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Might explain upstream recruitment/retention issues in STEM</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Content Placeholder 3">
            <a:extLst>
              <a:ext uri="{FF2B5EF4-FFF2-40B4-BE49-F238E27FC236}">
                <a16:creationId xmlns:a16="http://schemas.microsoft.com/office/drawing/2014/main" id="{61D219C2-7E5E-6641-8430-251FEFC1E52C}"/>
              </a:ext>
            </a:extLst>
          </p:cNvPr>
          <p:cNvSpPr txBox="1">
            <a:spLocks/>
          </p:cNvSpPr>
          <p:nvPr/>
        </p:nvSpPr>
        <p:spPr>
          <a:xfrm>
            <a:off x="480280" y="2233101"/>
            <a:ext cx="3552116" cy="3019175"/>
          </a:xfrm>
          <a:prstGeom prst="rect">
            <a:avLst/>
          </a:prstGeom>
        </p:spPr>
        <p:txBody>
          <a:bodyPr vert="horz" lIns="0" tIns="45720" rIns="0" bIns="45720" rtlCol="0">
            <a:normAutofit/>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technical” and “the social” are constructed as mutually exclusive in speculative fiction, even in reader responses</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Scientific authority is used to back up this construction, even though in science fiction facts are fundamentally made up</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 Placeholder 4">
            <a:extLst>
              <a:ext uri="{FF2B5EF4-FFF2-40B4-BE49-F238E27FC236}">
                <a16:creationId xmlns:a16="http://schemas.microsoft.com/office/drawing/2014/main" id="{8907B0D2-C0A4-CF44-8903-0F7626D525A7}"/>
              </a:ext>
            </a:extLst>
          </p:cNvPr>
          <p:cNvSpPr txBox="1">
            <a:spLocks/>
          </p:cNvSpPr>
          <p:nvPr/>
        </p:nvSpPr>
        <p:spPr>
          <a:xfrm>
            <a:off x="519287" y="1499075"/>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rPr>
              <a:t>Research Focus</a:t>
            </a:r>
          </a:p>
        </p:txBody>
      </p:sp>
      <p:sp>
        <p:nvSpPr>
          <p:cNvPr id="18" name="Text Placeholder 5">
            <a:extLst>
              <a:ext uri="{FF2B5EF4-FFF2-40B4-BE49-F238E27FC236}">
                <a16:creationId xmlns:a16="http://schemas.microsoft.com/office/drawing/2014/main" id="{B20FE0F3-0C6E-B64E-BE95-EC22A39D455F}"/>
              </a:ext>
            </a:extLst>
          </p:cNvPr>
          <p:cNvSpPr txBox="1">
            <a:spLocks/>
          </p:cNvSpPr>
          <p:nvPr/>
        </p:nvSpPr>
        <p:spPr>
          <a:xfrm>
            <a:off x="8309788" y="1477461"/>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rPr>
              <a:t>Recent Finding</a:t>
            </a:r>
          </a:p>
        </p:txBody>
      </p:sp>
      <p:sp>
        <p:nvSpPr>
          <p:cNvPr id="19" name="Text Placeholder 6">
            <a:extLst>
              <a:ext uri="{FF2B5EF4-FFF2-40B4-BE49-F238E27FC236}">
                <a16:creationId xmlns:a16="http://schemas.microsoft.com/office/drawing/2014/main" id="{78E68C1A-BE64-6D47-85D3-0466456BA522}"/>
              </a:ext>
            </a:extLst>
          </p:cNvPr>
          <p:cNvSpPr txBox="1">
            <a:spLocks/>
          </p:cNvSpPr>
          <p:nvPr/>
        </p:nvSpPr>
        <p:spPr>
          <a:xfrm>
            <a:off x="4331482" y="1499075"/>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rPr>
              <a:t>Research Question(s)</a:t>
            </a:r>
          </a:p>
        </p:txBody>
      </p:sp>
      <p:sp>
        <p:nvSpPr>
          <p:cNvPr id="20" name="Title 7">
            <a:extLst>
              <a:ext uri="{FF2B5EF4-FFF2-40B4-BE49-F238E27FC236}">
                <a16:creationId xmlns:a16="http://schemas.microsoft.com/office/drawing/2014/main" id="{B444239C-D181-7644-A540-7A824E38DC26}"/>
              </a:ext>
            </a:extLst>
          </p:cNvPr>
          <p:cNvSpPr txBox="1">
            <a:spLocks/>
          </p:cNvSpPr>
          <p:nvPr/>
        </p:nvSpPr>
        <p:spPr>
          <a:xfrm>
            <a:off x="480280" y="427997"/>
            <a:ext cx="11343027" cy="1126345"/>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3200" b="1" i="0" kern="1200" cap="all" spc="300" baseline="0">
                <a:solidFill>
                  <a:schemeClr val="accent1"/>
                </a:solidFill>
                <a:latin typeface="+mn-lt"/>
                <a:ea typeface="Arial" charset="0"/>
                <a:cs typeface="Arial"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all" spc="300" normalizeH="0" baseline="0" noProof="0" dirty="0">
                <a:ln>
                  <a:noFill/>
                </a:ln>
                <a:solidFill>
                  <a:prstClr val="white"/>
                </a:solidFill>
                <a:effectLst/>
                <a:uLnTx/>
                <a:uFillTx/>
                <a:latin typeface="Calibri" panose="020F0502020204030204"/>
                <a:cs typeface="Arial" charset="0"/>
              </a:rPr>
              <a:t>Kristen Koopman</a:t>
            </a:r>
            <a:br>
              <a:rPr kumimoji="0" lang="en-US" sz="3200" b="1" i="0" u="none" strike="noStrike" kern="1200" cap="all" spc="300" normalizeH="0" baseline="0" noProof="0" dirty="0">
                <a:ln>
                  <a:noFill/>
                </a:ln>
                <a:solidFill>
                  <a:prstClr val="white"/>
                </a:solidFill>
                <a:effectLst/>
                <a:uLnTx/>
                <a:uFillTx/>
                <a:latin typeface="Calibri" panose="020F0502020204030204"/>
                <a:cs typeface="Arial" charset="0"/>
              </a:rPr>
            </a:br>
            <a:r>
              <a:rPr kumimoji="0" lang="en-US" sz="2000" b="1" i="0" u="none" strike="noStrike" kern="1200" cap="all" spc="300" normalizeH="0" baseline="0" noProof="0" dirty="0">
                <a:ln>
                  <a:noFill/>
                </a:ln>
                <a:solidFill>
                  <a:prstClr val="white"/>
                </a:solidFill>
                <a:effectLst/>
                <a:uLnTx/>
                <a:uFillTx/>
                <a:latin typeface="Calibri" panose="020F0502020204030204"/>
                <a:cs typeface="Arial" charset="0"/>
              </a:rPr>
              <a:t>Virginia Tech</a:t>
            </a:r>
          </a:p>
        </p:txBody>
      </p:sp>
      <p:sp>
        <p:nvSpPr>
          <p:cNvPr id="21" name="Text Placeholder 8">
            <a:extLst>
              <a:ext uri="{FF2B5EF4-FFF2-40B4-BE49-F238E27FC236}">
                <a16:creationId xmlns:a16="http://schemas.microsoft.com/office/drawing/2014/main" id="{43E020C8-1643-4648-9DA0-1701DE00EADC}"/>
              </a:ext>
            </a:extLst>
          </p:cNvPr>
          <p:cNvSpPr txBox="1">
            <a:spLocks/>
          </p:cNvSpPr>
          <p:nvPr/>
        </p:nvSpPr>
        <p:spPr>
          <a:xfrm>
            <a:off x="480280" y="198285"/>
            <a:ext cx="11462020" cy="317500"/>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cap="all" spc="300" baseline="0">
                <a:solidFill>
                  <a:schemeClr val="accent2"/>
                </a:solidFill>
                <a:latin typeface="+mn-lt"/>
                <a:ea typeface="Arial" charset="0"/>
                <a:cs typeface="Arial" charset="0"/>
              </a:defRPr>
            </a:lvl1pPr>
            <a:lvl2pPr marL="4572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2pPr>
            <a:lvl3pPr marL="9144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3pPr>
            <a:lvl4pPr marL="13716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4pPr>
            <a:lvl5pPr marL="18288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1" i="0" u="none" strike="noStrike" kern="1200" cap="all" spc="300" normalizeH="0" baseline="0" noProof="0" dirty="0">
                <a:ln>
                  <a:noFill/>
                </a:ln>
                <a:solidFill>
                  <a:prstClr val="white"/>
                </a:solidFill>
                <a:effectLst/>
                <a:uLnTx/>
                <a:uFillTx/>
                <a:latin typeface="Calibri" panose="020F0502020204030204"/>
                <a:cs typeface="Arial" charset="0"/>
              </a:rPr>
              <a:t>STS Across the Commonwealth</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400" b="1" i="0" u="none" strike="noStrike" kern="1200" cap="all" spc="300" normalizeH="0" baseline="0" noProof="0" dirty="0">
              <a:ln>
                <a:noFill/>
              </a:ln>
              <a:solidFill>
                <a:prstClr val="white"/>
              </a:solidFill>
              <a:effectLst/>
              <a:uLnTx/>
              <a:uFillTx/>
              <a:latin typeface="Calibri" panose="020F0502020204030204"/>
              <a:cs typeface="Arial" charset="0"/>
            </a:endParaRPr>
          </a:p>
        </p:txBody>
      </p:sp>
      <p:cxnSp>
        <p:nvCxnSpPr>
          <p:cNvPr id="26" name="Straight Connector 25">
            <a:extLst>
              <a:ext uri="{FF2B5EF4-FFF2-40B4-BE49-F238E27FC236}">
                <a16:creationId xmlns:a16="http://schemas.microsoft.com/office/drawing/2014/main" id="{1376B34F-F2B2-5A41-8A10-34DE3EB07A34}"/>
              </a:ext>
            </a:extLst>
          </p:cNvPr>
          <p:cNvCxnSpPr>
            <a:cxnSpLocks/>
          </p:cNvCxnSpPr>
          <p:nvPr/>
        </p:nvCxnSpPr>
        <p:spPr>
          <a:xfrm>
            <a:off x="-117231" y="1554342"/>
            <a:ext cx="1243818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947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E9F2EADC-5348-8B49-BAE9-DDE3F18618A0}"/>
              </a:ext>
            </a:extLst>
          </p:cNvPr>
          <p:cNvSpPr txBox="1">
            <a:spLocks/>
          </p:cNvSpPr>
          <p:nvPr/>
        </p:nvSpPr>
        <p:spPr>
          <a:xfrm>
            <a:off x="4318094" y="2233099"/>
            <a:ext cx="3552116" cy="3019175"/>
          </a:xfrm>
          <a:prstGeom prst="rect">
            <a:avLst/>
          </a:prstGeom>
        </p:spPr>
        <p:txBody>
          <a:bodyPr vert="horz" lIns="0" tIns="45720" rIns="0" bIns="45720" rtlCol="0">
            <a:normAutofit/>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4472C4"/>
              </a:buClr>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How do US governing institutions think about meat safety?</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Content Placeholder 2">
            <a:extLst>
              <a:ext uri="{FF2B5EF4-FFF2-40B4-BE49-F238E27FC236}">
                <a16:creationId xmlns:a16="http://schemas.microsoft.com/office/drawing/2014/main" id="{B8DB780A-6D87-4847-A757-4C696B6F7169}"/>
              </a:ext>
            </a:extLst>
          </p:cNvPr>
          <p:cNvSpPr txBox="1">
            <a:spLocks/>
          </p:cNvSpPr>
          <p:nvPr/>
        </p:nvSpPr>
        <p:spPr>
          <a:xfrm>
            <a:off x="8271191" y="2233100"/>
            <a:ext cx="3552116" cy="4067030"/>
          </a:xfrm>
          <a:prstGeom prst="rect">
            <a:avLst/>
          </a:prstGeom>
        </p:spPr>
        <p:txBody>
          <a:bodyPr vert="horz" lIns="0" tIns="45720" rIns="0" bIns="45720" rtlCol="0">
            <a:normAutofit fontScale="85000" lnSpcReduction="10000"/>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Abstractly: A new framing of the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problem</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of food safety suggested new kinds of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solutions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that carry new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values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and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practices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giving rise to new implications that are being framed as new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problems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to be solved. </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Concretely: the rise of new microbial contaminants along with articulated barriers to innovation served as an argument for policymakers to move from organoleptic to process- and audit-based meat inspection, which shifted regimes of expertise, trust, professional practice, labor, animal </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care, and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responsibility, as well as the meaning of safety and goals of inspection.</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Content Placeholder 3">
            <a:extLst>
              <a:ext uri="{FF2B5EF4-FFF2-40B4-BE49-F238E27FC236}">
                <a16:creationId xmlns:a16="http://schemas.microsoft.com/office/drawing/2014/main" id="{61D219C2-7E5E-6641-8430-251FEFC1E52C}"/>
              </a:ext>
            </a:extLst>
          </p:cNvPr>
          <p:cNvSpPr txBox="1">
            <a:spLocks/>
          </p:cNvSpPr>
          <p:nvPr/>
        </p:nvSpPr>
        <p:spPr>
          <a:xfrm>
            <a:off x="480280" y="2233101"/>
            <a:ext cx="3552116" cy="3731465"/>
          </a:xfrm>
          <a:prstGeom prst="rect">
            <a:avLst/>
          </a:prstGeom>
        </p:spPr>
        <p:txBody>
          <a:bodyPr vert="horz" lIns="0" tIns="45720" rIns="0" bIns="45720" rtlCol="0">
            <a:normAutofit lnSpcReduction="10000"/>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Contemporary US Food Governance at the USDA – food safety and food security.</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Food governance is often framed in terms of risk and danger. I explore how the USDA uses technical practices to frame particular risks and dangers for regulation.</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 have been focusing most recently on the regulation of meat safety in slaughterhouses.</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 Placeholder 4">
            <a:extLst>
              <a:ext uri="{FF2B5EF4-FFF2-40B4-BE49-F238E27FC236}">
                <a16:creationId xmlns:a16="http://schemas.microsoft.com/office/drawing/2014/main" id="{8907B0D2-C0A4-CF44-8903-0F7626D525A7}"/>
              </a:ext>
            </a:extLst>
          </p:cNvPr>
          <p:cNvSpPr txBox="1">
            <a:spLocks/>
          </p:cNvSpPr>
          <p:nvPr/>
        </p:nvSpPr>
        <p:spPr>
          <a:xfrm>
            <a:off x="519287" y="1499075"/>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rPr>
              <a:t>Research Focus</a:t>
            </a:r>
          </a:p>
        </p:txBody>
      </p:sp>
      <p:sp>
        <p:nvSpPr>
          <p:cNvPr id="18" name="Text Placeholder 5">
            <a:extLst>
              <a:ext uri="{FF2B5EF4-FFF2-40B4-BE49-F238E27FC236}">
                <a16:creationId xmlns:a16="http://schemas.microsoft.com/office/drawing/2014/main" id="{B20FE0F3-0C6E-B64E-BE95-EC22A39D455F}"/>
              </a:ext>
            </a:extLst>
          </p:cNvPr>
          <p:cNvSpPr txBox="1">
            <a:spLocks/>
          </p:cNvSpPr>
          <p:nvPr/>
        </p:nvSpPr>
        <p:spPr>
          <a:xfrm>
            <a:off x="8309788" y="1477461"/>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rPr>
              <a:t>Recent Finding</a:t>
            </a:r>
          </a:p>
        </p:txBody>
      </p:sp>
      <p:sp>
        <p:nvSpPr>
          <p:cNvPr id="19" name="Text Placeholder 6">
            <a:extLst>
              <a:ext uri="{FF2B5EF4-FFF2-40B4-BE49-F238E27FC236}">
                <a16:creationId xmlns:a16="http://schemas.microsoft.com/office/drawing/2014/main" id="{78E68C1A-BE64-6D47-85D3-0466456BA522}"/>
              </a:ext>
            </a:extLst>
          </p:cNvPr>
          <p:cNvSpPr txBox="1">
            <a:spLocks/>
          </p:cNvSpPr>
          <p:nvPr/>
        </p:nvSpPr>
        <p:spPr>
          <a:xfrm>
            <a:off x="4331482" y="1499075"/>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rPr>
              <a:t>Research Question</a:t>
            </a:r>
          </a:p>
        </p:txBody>
      </p:sp>
      <p:sp>
        <p:nvSpPr>
          <p:cNvPr id="20" name="Title 7">
            <a:extLst>
              <a:ext uri="{FF2B5EF4-FFF2-40B4-BE49-F238E27FC236}">
                <a16:creationId xmlns:a16="http://schemas.microsoft.com/office/drawing/2014/main" id="{B444239C-D181-7644-A540-7A824E38DC26}"/>
              </a:ext>
            </a:extLst>
          </p:cNvPr>
          <p:cNvSpPr txBox="1">
            <a:spLocks/>
          </p:cNvSpPr>
          <p:nvPr/>
        </p:nvSpPr>
        <p:spPr>
          <a:xfrm>
            <a:off x="480280" y="427997"/>
            <a:ext cx="11343027" cy="1126345"/>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3200" b="1" i="0" kern="1200" cap="all" spc="300" baseline="0">
                <a:solidFill>
                  <a:schemeClr val="accent1"/>
                </a:solidFill>
                <a:latin typeface="+mn-lt"/>
                <a:ea typeface="Arial" charset="0"/>
                <a:cs typeface="Arial"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all" spc="300" normalizeH="0" baseline="0" noProof="0" dirty="0">
                <a:ln>
                  <a:noFill/>
                </a:ln>
                <a:solidFill>
                  <a:prstClr val="white"/>
                </a:solidFill>
                <a:effectLst/>
                <a:uLnTx/>
                <a:uFillTx/>
                <a:latin typeface="Calibri" panose="020F0502020204030204"/>
                <a:cs typeface="Arial" charset="0"/>
              </a:rPr>
              <a:t>Saul Halfon</a:t>
            </a:r>
            <a:br>
              <a:rPr kumimoji="0" lang="en-US" sz="3200" b="1" i="0" u="none" strike="noStrike" kern="1200" cap="all" spc="300" normalizeH="0" baseline="0" noProof="0" dirty="0">
                <a:ln>
                  <a:noFill/>
                </a:ln>
                <a:solidFill>
                  <a:prstClr val="white"/>
                </a:solidFill>
                <a:effectLst/>
                <a:uLnTx/>
                <a:uFillTx/>
                <a:latin typeface="Calibri" panose="020F0502020204030204"/>
                <a:cs typeface="Arial" charset="0"/>
              </a:rPr>
            </a:br>
            <a:r>
              <a:rPr kumimoji="0" lang="en-US" sz="2000" b="1" i="0" u="none" strike="noStrike" kern="1200" cap="all" spc="300" normalizeH="0" baseline="0" noProof="0" dirty="0">
                <a:ln>
                  <a:noFill/>
                </a:ln>
                <a:solidFill>
                  <a:prstClr val="white"/>
                </a:solidFill>
                <a:effectLst/>
                <a:uLnTx/>
                <a:uFillTx/>
                <a:latin typeface="Calibri" panose="020F0502020204030204"/>
                <a:cs typeface="Arial" charset="0"/>
              </a:rPr>
              <a:t>STS, </a:t>
            </a:r>
            <a:r>
              <a:rPr kumimoji="0" lang="en-US" sz="2000" b="1" i="0" u="none" strike="noStrike" kern="1200" cap="all" spc="300" normalizeH="0" baseline="0" noProof="0" dirty="0" err="1">
                <a:ln>
                  <a:noFill/>
                </a:ln>
                <a:solidFill>
                  <a:prstClr val="white"/>
                </a:solidFill>
                <a:effectLst/>
                <a:uLnTx/>
                <a:uFillTx/>
                <a:latin typeface="Calibri" panose="020F0502020204030204"/>
                <a:cs typeface="Arial" charset="0"/>
              </a:rPr>
              <a:t>virginia</a:t>
            </a:r>
            <a:r>
              <a:rPr kumimoji="0" lang="en-US" sz="2000" b="1" i="0" u="none" strike="noStrike" kern="1200" cap="all" spc="300" normalizeH="0" baseline="0" noProof="0" dirty="0">
                <a:ln>
                  <a:noFill/>
                </a:ln>
                <a:solidFill>
                  <a:prstClr val="white"/>
                </a:solidFill>
                <a:effectLst/>
                <a:uLnTx/>
                <a:uFillTx/>
                <a:latin typeface="Calibri" panose="020F0502020204030204"/>
                <a:cs typeface="Arial" charset="0"/>
              </a:rPr>
              <a:t> Tech</a:t>
            </a:r>
          </a:p>
        </p:txBody>
      </p:sp>
      <p:sp>
        <p:nvSpPr>
          <p:cNvPr id="21" name="Text Placeholder 8">
            <a:extLst>
              <a:ext uri="{FF2B5EF4-FFF2-40B4-BE49-F238E27FC236}">
                <a16:creationId xmlns:a16="http://schemas.microsoft.com/office/drawing/2014/main" id="{43E020C8-1643-4648-9DA0-1701DE00EADC}"/>
              </a:ext>
            </a:extLst>
          </p:cNvPr>
          <p:cNvSpPr txBox="1">
            <a:spLocks/>
          </p:cNvSpPr>
          <p:nvPr/>
        </p:nvSpPr>
        <p:spPr>
          <a:xfrm>
            <a:off x="480280" y="198285"/>
            <a:ext cx="11462020" cy="317500"/>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cap="all" spc="300" baseline="0">
                <a:solidFill>
                  <a:schemeClr val="accent2"/>
                </a:solidFill>
                <a:latin typeface="+mn-lt"/>
                <a:ea typeface="Arial" charset="0"/>
                <a:cs typeface="Arial" charset="0"/>
              </a:defRPr>
            </a:lvl1pPr>
            <a:lvl2pPr marL="4572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2pPr>
            <a:lvl3pPr marL="9144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3pPr>
            <a:lvl4pPr marL="13716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4pPr>
            <a:lvl5pPr marL="18288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1" i="0" u="none" strike="noStrike" kern="1200" cap="all" spc="300" normalizeH="0" baseline="0" noProof="0">
                <a:ln>
                  <a:noFill/>
                </a:ln>
                <a:solidFill>
                  <a:prstClr val="white"/>
                </a:solidFill>
                <a:effectLst/>
                <a:uLnTx/>
                <a:uFillTx/>
                <a:latin typeface="Calibri" panose="020F0502020204030204"/>
                <a:cs typeface="Arial" charset="0"/>
              </a:rPr>
              <a:t>STS Across the Commonwealth</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400" b="1" i="0" u="none" strike="noStrike" kern="1200" cap="all" spc="300" normalizeH="0" baseline="0" noProof="0" dirty="0">
              <a:ln>
                <a:noFill/>
              </a:ln>
              <a:solidFill>
                <a:prstClr val="white"/>
              </a:solidFill>
              <a:effectLst/>
              <a:uLnTx/>
              <a:uFillTx/>
              <a:latin typeface="Calibri" panose="020F0502020204030204"/>
              <a:cs typeface="Arial" charset="0"/>
            </a:endParaRPr>
          </a:p>
        </p:txBody>
      </p:sp>
      <p:cxnSp>
        <p:nvCxnSpPr>
          <p:cNvPr id="26" name="Straight Connector 25">
            <a:extLst>
              <a:ext uri="{FF2B5EF4-FFF2-40B4-BE49-F238E27FC236}">
                <a16:creationId xmlns:a16="http://schemas.microsoft.com/office/drawing/2014/main" id="{1376B34F-F2B2-5A41-8A10-34DE3EB07A34}"/>
              </a:ext>
            </a:extLst>
          </p:cNvPr>
          <p:cNvCxnSpPr>
            <a:cxnSpLocks/>
          </p:cNvCxnSpPr>
          <p:nvPr/>
        </p:nvCxnSpPr>
        <p:spPr>
          <a:xfrm>
            <a:off x="-117231" y="1554342"/>
            <a:ext cx="1243818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Content Placeholder 5">
            <a:extLst>
              <a:ext uri="{FF2B5EF4-FFF2-40B4-BE49-F238E27FC236}">
                <a16:creationId xmlns:a16="http://schemas.microsoft.com/office/drawing/2014/main" id="{101FFF0C-8E5F-42AB-B97A-D8D68E6BB7EF}"/>
              </a:ext>
            </a:extLst>
          </p:cNvPr>
          <p:cNvPicPr>
            <a:picLocks noChangeAspect="1"/>
          </p:cNvPicPr>
          <p:nvPr/>
        </p:nvPicPr>
        <p:blipFill>
          <a:blip r:embed="rId2"/>
          <a:stretch>
            <a:fillRect/>
          </a:stretch>
        </p:blipFill>
        <p:spPr>
          <a:xfrm>
            <a:off x="4179533" y="3005643"/>
            <a:ext cx="2215349" cy="1750395"/>
          </a:xfrm>
          <a:prstGeom prst="rect">
            <a:avLst/>
          </a:prstGeom>
        </p:spPr>
      </p:pic>
      <p:pic>
        <p:nvPicPr>
          <p:cNvPr id="8" name="Picture 7">
            <a:extLst>
              <a:ext uri="{FF2B5EF4-FFF2-40B4-BE49-F238E27FC236}">
                <a16:creationId xmlns:a16="http://schemas.microsoft.com/office/drawing/2014/main" id="{C12784BE-1175-42F3-94C6-0BD9F3408418}"/>
              </a:ext>
            </a:extLst>
          </p:cNvPr>
          <p:cNvPicPr>
            <a:picLocks noChangeAspect="1"/>
          </p:cNvPicPr>
          <p:nvPr/>
        </p:nvPicPr>
        <p:blipFill>
          <a:blip r:embed="rId3"/>
          <a:stretch>
            <a:fillRect/>
          </a:stretch>
        </p:blipFill>
        <p:spPr>
          <a:xfrm>
            <a:off x="4179534" y="4757772"/>
            <a:ext cx="2215349" cy="1478053"/>
          </a:xfrm>
          <a:prstGeom prst="rect">
            <a:avLst/>
          </a:prstGeom>
        </p:spPr>
      </p:pic>
      <p:pic>
        <p:nvPicPr>
          <p:cNvPr id="6" name="Picture 5">
            <a:extLst>
              <a:ext uri="{FF2B5EF4-FFF2-40B4-BE49-F238E27FC236}">
                <a16:creationId xmlns:a16="http://schemas.microsoft.com/office/drawing/2014/main" id="{2BE6EB27-C8C3-4662-9318-A0BDC3D9F480}"/>
              </a:ext>
            </a:extLst>
          </p:cNvPr>
          <p:cNvPicPr>
            <a:picLocks noChangeAspect="1"/>
          </p:cNvPicPr>
          <p:nvPr/>
        </p:nvPicPr>
        <p:blipFill>
          <a:blip r:embed="rId4"/>
          <a:stretch>
            <a:fillRect/>
          </a:stretch>
        </p:blipFill>
        <p:spPr>
          <a:xfrm>
            <a:off x="6420502" y="3921952"/>
            <a:ext cx="1735406" cy="2313874"/>
          </a:xfrm>
          <a:prstGeom prst="rect">
            <a:avLst/>
          </a:prstGeom>
        </p:spPr>
      </p:pic>
    </p:spTree>
    <p:extLst>
      <p:ext uri="{BB962C8B-B14F-4D97-AF65-F5344CB8AC3E}">
        <p14:creationId xmlns:p14="http://schemas.microsoft.com/office/powerpoint/2010/main" val="1769917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BC9BF3D4-651E-0B4C-9B50-1DA2712C8963}"/>
              </a:ext>
            </a:extLst>
          </p:cNvPr>
          <p:cNvSpPr>
            <a:spLocks noGrp="1"/>
          </p:cNvSpPr>
          <p:nvPr>
            <p:ph type="subTitle" idx="1"/>
          </p:nvPr>
        </p:nvSpPr>
        <p:spPr>
          <a:xfrm>
            <a:off x="0" y="21344"/>
            <a:ext cx="11936361" cy="2063600"/>
          </a:xfrm>
        </p:spPr>
        <p:txBody>
          <a:bodyPr>
            <a:normAutofit/>
          </a:bodyPr>
          <a:lstStyle/>
          <a:p>
            <a:pPr algn="l"/>
            <a:r>
              <a:rPr lang="en-US" sz="4300" b="1" dirty="0">
                <a:solidFill>
                  <a:srgbClr val="E87722"/>
                </a:solidFill>
              </a:rPr>
              <a:t>Todd Schenk, PhD, MCP</a:t>
            </a:r>
          </a:p>
          <a:p>
            <a:pPr algn="l"/>
            <a:r>
              <a:rPr lang="en-US" sz="2200" b="1" dirty="0">
                <a:solidFill>
                  <a:srgbClr val="990000"/>
                </a:solidFill>
              </a:rPr>
              <a:t>Associate Professor – School of Public &amp; International Affairs</a:t>
            </a:r>
          </a:p>
          <a:p>
            <a:pPr algn="l"/>
            <a:r>
              <a:rPr lang="en-US" sz="2200" b="1" dirty="0">
                <a:solidFill>
                  <a:srgbClr val="990000"/>
                </a:solidFill>
              </a:rPr>
              <a:t>Director – Science, Technology &amp; Engineering in Policy (STEP) Program</a:t>
            </a:r>
          </a:p>
          <a:p>
            <a:pPr algn="l"/>
            <a:r>
              <a:rPr lang="en-US" sz="2200" b="1" dirty="0">
                <a:solidFill>
                  <a:srgbClr val="990000"/>
                </a:solidFill>
              </a:rPr>
              <a:t>Faculty Affiliate - Global Change Center, </a:t>
            </a:r>
            <a:r>
              <a:rPr lang="en-US" sz="2200" b="1" dirty="0" err="1">
                <a:solidFill>
                  <a:srgbClr val="990000"/>
                </a:solidFill>
              </a:rPr>
              <a:t>Fralin</a:t>
            </a:r>
            <a:r>
              <a:rPr lang="en-US" sz="2200" b="1" dirty="0">
                <a:solidFill>
                  <a:srgbClr val="990000"/>
                </a:solidFill>
              </a:rPr>
              <a:t> Life Sciences Institute, and Center for Coastal Studies</a:t>
            </a:r>
          </a:p>
        </p:txBody>
      </p:sp>
      <p:pic>
        <p:nvPicPr>
          <p:cNvPr id="2052" name="Picture 4">
            <a:extLst>
              <a:ext uri="{FF2B5EF4-FFF2-40B4-BE49-F238E27FC236}">
                <a16:creationId xmlns:a16="http://schemas.microsoft.com/office/drawing/2014/main" id="{7852F461-6295-B74A-994A-CD9C52F2BB5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91764" y="2373805"/>
            <a:ext cx="3855844" cy="28918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375E61EF-BEEA-9C85-B15E-239BA56D14F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56605" y="232607"/>
            <a:ext cx="4135395" cy="7947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98FD796-5528-1192-F45A-5E57680A5113}"/>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056605" y="2256711"/>
            <a:ext cx="3597990" cy="1713826"/>
          </a:xfrm>
          <a:prstGeom prst="rect">
            <a:avLst/>
          </a:prstGeom>
        </p:spPr>
      </p:pic>
      <p:pic>
        <p:nvPicPr>
          <p:cNvPr id="10" name="Picture 9">
            <a:extLst>
              <a:ext uri="{FF2B5EF4-FFF2-40B4-BE49-F238E27FC236}">
                <a16:creationId xmlns:a16="http://schemas.microsoft.com/office/drawing/2014/main" id="{B9E21D06-63E8-3441-9B35-9B0784933683}"/>
              </a:ext>
            </a:extLst>
          </p:cNvPr>
          <p:cNvPicPr>
            <a:picLocks noChangeAspect="1"/>
          </p:cNvPicPr>
          <p:nvPr/>
        </p:nvPicPr>
        <p:blipFill>
          <a:blip r:embed="rId6"/>
          <a:stretch>
            <a:fillRect/>
          </a:stretch>
        </p:blipFill>
        <p:spPr>
          <a:xfrm rot="21426064">
            <a:off x="34095" y="2253256"/>
            <a:ext cx="2102352" cy="1401568"/>
          </a:xfrm>
          <a:prstGeom prst="rect">
            <a:avLst/>
          </a:prstGeom>
          <a:ln>
            <a:noFill/>
          </a:ln>
          <a:effectLst>
            <a:outerShdw blurRad="292100" dist="139700" dir="2700000" algn="tl" rotWithShape="0">
              <a:srgbClr val="333333">
                <a:alpha val="65000"/>
              </a:srgbClr>
            </a:outerShdw>
          </a:effectLst>
        </p:spPr>
      </p:pic>
      <p:pic>
        <p:nvPicPr>
          <p:cNvPr id="2050" name="Picture 2">
            <a:extLst>
              <a:ext uri="{FF2B5EF4-FFF2-40B4-BE49-F238E27FC236}">
                <a16:creationId xmlns:a16="http://schemas.microsoft.com/office/drawing/2014/main" id="{2A5B4FD3-BD34-F644-8876-2355B9F3BED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68724">
            <a:off x="-30786" y="3284297"/>
            <a:ext cx="2461179" cy="16566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7">
            <a:extLst>
              <a:ext uri="{FF2B5EF4-FFF2-40B4-BE49-F238E27FC236}">
                <a16:creationId xmlns:a16="http://schemas.microsoft.com/office/drawing/2014/main" id="{3D83BFE6-24F6-6F52-8A6C-985B944393C2}"/>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21321207">
            <a:off x="379419" y="4354750"/>
            <a:ext cx="1584755" cy="24216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8215F0D-D681-44E6-C8BB-1CADE88C5861}"/>
              </a:ext>
            </a:extLst>
          </p:cNvPr>
          <p:cNvPicPr>
            <a:picLocks noChangeAspect="1"/>
          </p:cNvPicPr>
          <p:nvPr/>
        </p:nvPicPr>
        <p:blipFill>
          <a:blip r:embed="rId9"/>
          <a:stretch>
            <a:fillRect/>
          </a:stretch>
        </p:blipFill>
        <p:spPr>
          <a:xfrm rot="21344365">
            <a:off x="5523967" y="2093535"/>
            <a:ext cx="1840854" cy="2604527"/>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13A99ADC-7403-8471-D45B-BB7F3B39F4C4}"/>
              </a:ext>
            </a:extLst>
          </p:cNvPr>
          <p:cNvPicPr>
            <a:picLocks noChangeAspect="1"/>
          </p:cNvPicPr>
          <p:nvPr/>
        </p:nvPicPr>
        <p:blipFill>
          <a:blip r:embed="rId10"/>
          <a:stretch>
            <a:fillRect/>
          </a:stretch>
        </p:blipFill>
        <p:spPr>
          <a:xfrm rot="197845">
            <a:off x="5563133" y="4415311"/>
            <a:ext cx="1919739" cy="2544391"/>
          </a:xfrm>
          <a:prstGeom prst="rect">
            <a:avLst/>
          </a:prstGeom>
          <a:solidFill>
            <a:schemeClr val="bg1"/>
          </a:solidFill>
          <a:ln>
            <a:solidFill>
              <a:schemeClr val="tx1"/>
            </a:solidFill>
          </a:ln>
        </p:spPr>
      </p:pic>
      <p:sp>
        <p:nvSpPr>
          <p:cNvPr id="15" name="TextBox 14">
            <a:extLst>
              <a:ext uri="{FF2B5EF4-FFF2-40B4-BE49-F238E27FC236}">
                <a16:creationId xmlns:a16="http://schemas.microsoft.com/office/drawing/2014/main" id="{83B91CEA-E55B-9B6A-E324-296B3FD6EB34}"/>
              </a:ext>
            </a:extLst>
          </p:cNvPr>
          <p:cNvSpPr txBox="1"/>
          <p:nvPr/>
        </p:nvSpPr>
        <p:spPr>
          <a:xfrm>
            <a:off x="1976985" y="5613961"/>
            <a:ext cx="3685402" cy="646331"/>
          </a:xfrm>
          <a:prstGeom prst="rect">
            <a:avLst/>
          </a:prstGeom>
          <a:noFill/>
        </p:spPr>
        <p:txBody>
          <a:bodyPr wrap="square">
            <a:spAutoFit/>
          </a:bodyPr>
          <a:lstStyle/>
          <a:p>
            <a:pPr algn="ctr"/>
            <a:r>
              <a:rPr lang="en-US" sz="1800" b="1" dirty="0">
                <a:solidFill>
                  <a:srgbClr val="E87822"/>
                </a:solidFill>
              </a:rPr>
              <a:t>COLLABORATIVE GOVERNANCE AT THE SCIENCE-POLICY INTERFACE</a:t>
            </a:r>
            <a:endParaRPr lang="en-US" dirty="0">
              <a:solidFill>
                <a:srgbClr val="E87822"/>
              </a:solidFill>
            </a:endParaRPr>
          </a:p>
        </p:txBody>
      </p:sp>
      <p:sp>
        <p:nvSpPr>
          <p:cNvPr id="16" name="TextBox 15">
            <a:extLst>
              <a:ext uri="{FF2B5EF4-FFF2-40B4-BE49-F238E27FC236}">
                <a16:creationId xmlns:a16="http://schemas.microsoft.com/office/drawing/2014/main" id="{79359A71-801B-2A6D-0C07-783C8014E9B6}"/>
              </a:ext>
            </a:extLst>
          </p:cNvPr>
          <p:cNvSpPr txBox="1"/>
          <p:nvPr/>
        </p:nvSpPr>
        <p:spPr>
          <a:xfrm>
            <a:off x="8018172" y="4142304"/>
            <a:ext cx="4135395" cy="2585323"/>
          </a:xfrm>
          <a:prstGeom prst="rect">
            <a:avLst/>
          </a:prstGeom>
          <a:noFill/>
        </p:spPr>
        <p:txBody>
          <a:bodyPr wrap="square">
            <a:spAutoFit/>
          </a:bodyPr>
          <a:lstStyle/>
          <a:p>
            <a:pPr fontAlgn="base"/>
            <a:r>
              <a:rPr lang="en-US" sz="2000" b="1" i="1" dirty="0">
                <a:solidFill>
                  <a:srgbClr val="E87722"/>
                </a:solidFill>
                <a:latin typeface="inherit"/>
              </a:rPr>
              <a:t>Program goal: </a:t>
            </a:r>
            <a:r>
              <a:rPr lang="en-US" sz="2000" b="1" dirty="0">
                <a:solidFill>
                  <a:srgbClr val="990000"/>
                </a:solidFill>
                <a:latin typeface="inherit"/>
              </a:rPr>
              <a:t>Develop and enhance STEM-H students, practitioners, and scholars’ understanding of policy processes and capacity to integrate scientific and engineering knowledge with public policy reasoning.</a:t>
            </a:r>
          </a:p>
          <a:p>
            <a:pPr fontAlgn="base"/>
            <a:endParaRPr lang="en-US" sz="2000" b="1" dirty="0">
              <a:solidFill>
                <a:srgbClr val="E87722"/>
              </a:solidFill>
              <a:latin typeface="inherit"/>
            </a:endParaRPr>
          </a:p>
          <a:p>
            <a:pPr algn="ctr" fontAlgn="base"/>
            <a:r>
              <a:rPr lang="en-US" sz="2200" b="1" dirty="0" err="1">
                <a:solidFill>
                  <a:srgbClr val="E87722"/>
                </a:solidFill>
                <a:latin typeface="inherit"/>
              </a:rPr>
              <a:t>www.step.vt.edu</a:t>
            </a:r>
            <a:endParaRPr lang="en-US" sz="2200" b="1" dirty="0">
              <a:solidFill>
                <a:srgbClr val="E87722"/>
              </a:solidFill>
              <a:latin typeface="inherit"/>
            </a:endParaRPr>
          </a:p>
        </p:txBody>
      </p:sp>
    </p:spTree>
    <p:extLst>
      <p:ext uri="{BB962C8B-B14F-4D97-AF65-F5344CB8AC3E}">
        <p14:creationId xmlns:p14="http://schemas.microsoft.com/office/powerpoint/2010/main" val="3189980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Content Placeholder 3">
            <a:extLst>
              <a:ext uri="{FF2B5EF4-FFF2-40B4-BE49-F238E27FC236}">
                <a16:creationId xmlns:a16="http://schemas.microsoft.com/office/drawing/2014/main" id="{61D219C2-7E5E-6641-8430-251FEFC1E52C}"/>
              </a:ext>
            </a:extLst>
          </p:cNvPr>
          <p:cNvSpPr txBox="1">
            <a:spLocks/>
          </p:cNvSpPr>
          <p:nvPr/>
        </p:nvSpPr>
        <p:spPr>
          <a:xfrm>
            <a:off x="480280" y="2233100"/>
            <a:ext cx="3552116" cy="4196901"/>
          </a:xfrm>
          <a:prstGeom prst="rect">
            <a:avLst/>
          </a:prstGeom>
        </p:spPr>
        <p:txBody>
          <a:bodyPr vert="horz" lIns="0" tIns="45720" rIns="0" bIns="45720" rtlCol="0">
            <a:normAutofit lnSpcReduction="10000"/>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PK-12 Career &amp; Technical Ed</a:t>
            </a:r>
          </a:p>
          <a:p>
            <a:pPr marL="566928" marR="0" lvl="1"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Agricultural Education</a:t>
            </a:r>
          </a:p>
          <a:p>
            <a:pPr marL="566928" marR="0" lvl="1"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Business &amp; Info. Technology</a:t>
            </a:r>
          </a:p>
          <a:p>
            <a:pPr marL="566928" marR="0" lvl="1"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Family &amp; Consumer Sciences</a:t>
            </a:r>
          </a:p>
          <a:p>
            <a:pPr marL="566928" marR="0" lvl="1"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Health &amp; Medical Sciences</a:t>
            </a:r>
          </a:p>
          <a:p>
            <a:pPr marL="566928" marR="0" lvl="1"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Marketing Education</a:t>
            </a:r>
          </a:p>
          <a:p>
            <a:pPr marL="566928" marR="0" lvl="1"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70AD47"/>
                </a:solidFill>
                <a:effectLst/>
                <a:uLnTx/>
                <a:uFillTx/>
                <a:latin typeface="Calibri" panose="020F0502020204030204"/>
                <a:ea typeface="+mn-ea"/>
                <a:cs typeface="+mn-cs"/>
              </a:rPr>
              <a:t>Technology &amp; Engineering  Ed.</a:t>
            </a:r>
            <a:br>
              <a:rPr kumimoji="0" lang="en-US" sz="1800" b="0" i="0" u="none" strike="noStrike" kern="1200" cap="none" spc="0" normalizeH="0" baseline="0" noProof="0" dirty="0">
                <a:ln>
                  <a:noFill/>
                </a:ln>
                <a:solidFill>
                  <a:srgbClr val="70AD47"/>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70AD47"/>
                </a:solidFill>
                <a:effectLst/>
                <a:uLnTx/>
                <a:uFillTx/>
                <a:latin typeface="Calibri" panose="020F0502020204030204"/>
                <a:ea typeface="+mn-ea"/>
                <a:cs typeface="+mn-cs"/>
              </a:rPr>
              <a:t>(Design &amp; Technology)</a:t>
            </a:r>
          </a:p>
          <a:p>
            <a:pPr marL="566928" marR="0" lvl="1"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Trade and Industrial Ed.</a:t>
            </a:r>
            <a:endPar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Workforce Education</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STEM Education</a:t>
            </a:r>
          </a:p>
        </p:txBody>
      </p:sp>
      <p:sp>
        <p:nvSpPr>
          <p:cNvPr id="17" name="Text Placeholder 4">
            <a:extLst>
              <a:ext uri="{FF2B5EF4-FFF2-40B4-BE49-F238E27FC236}">
                <a16:creationId xmlns:a16="http://schemas.microsoft.com/office/drawing/2014/main" id="{8907B0D2-C0A4-CF44-8903-0F7626D525A7}"/>
              </a:ext>
            </a:extLst>
          </p:cNvPr>
          <p:cNvSpPr txBox="1">
            <a:spLocks/>
          </p:cNvSpPr>
          <p:nvPr/>
        </p:nvSpPr>
        <p:spPr>
          <a:xfrm>
            <a:off x="519287" y="1499075"/>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rPr>
              <a:t>Research Focus</a:t>
            </a:r>
          </a:p>
        </p:txBody>
      </p:sp>
      <p:sp>
        <p:nvSpPr>
          <p:cNvPr id="20" name="Title 7">
            <a:extLst>
              <a:ext uri="{FF2B5EF4-FFF2-40B4-BE49-F238E27FC236}">
                <a16:creationId xmlns:a16="http://schemas.microsoft.com/office/drawing/2014/main" id="{B444239C-D181-7644-A540-7A824E38DC26}"/>
              </a:ext>
            </a:extLst>
          </p:cNvPr>
          <p:cNvSpPr txBox="1">
            <a:spLocks/>
          </p:cNvSpPr>
          <p:nvPr/>
        </p:nvSpPr>
        <p:spPr>
          <a:xfrm>
            <a:off x="480280" y="427997"/>
            <a:ext cx="11343027" cy="1126345"/>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3200" b="1" i="0" kern="1200" cap="all" spc="300" baseline="0">
                <a:solidFill>
                  <a:schemeClr val="accent1"/>
                </a:solidFill>
                <a:latin typeface="+mn-lt"/>
                <a:ea typeface="Arial" charset="0"/>
                <a:cs typeface="Arial"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all" spc="300" normalizeH="0" baseline="0" noProof="0" dirty="0">
                <a:ln>
                  <a:noFill/>
                </a:ln>
                <a:solidFill>
                  <a:prstClr val="white"/>
                </a:solidFill>
                <a:effectLst/>
                <a:uLnTx/>
                <a:uFillTx/>
                <a:latin typeface="Calibri" panose="020F0502020204030204"/>
                <a:cs typeface="Arial" charset="0"/>
              </a:rPr>
              <a:t>Philip A. Reed</a:t>
            </a:r>
            <a:br>
              <a:rPr kumimoji="0" lang="en-US" sz="3200" b="1" i="0" u="none" strike="noStrike" kern="1200" cap="all" spc="300" normalizeH="0" baseline="0" noProof="0" dirty="0">
                <a:ln>
                  <a:noFill/>
                </a:ln>
                <a:solidFill>
                  <a:prstClr val="white"/>
                </a:solidFill>
                <a:effectLst/>
                <a:uLnTx/>
                <a:uFillTx/>
                <a:latin typeface="Calibri" panose="020F0502020204030204"/>
                <a:cs typeface="Arial" charset="0"/>
              </a:rPr>
            </a:br>
            <a:r>
              <a:rPr kumimoji="0" lang="en-US" sz="2000" b="1" i="0" u="none" strike="noStrike" kern="1200" cap="all" spc="300" normalizeH="0" baseline="0" noProof="0" dirty="0">
                <a:ln>
                  <a:noFill/>
                </a:ln>
                <a:solidFill>
                  <a:prstClr val="white"/>
                </a:solidFill>
                <a:effectLst/>
                <a:uLnTx/>
                <a:uFillTx/>
                <a:latin typeface="Calibri" panose="020F0502020204030204"/>
                <a:cs typeface="Arial" charset="0"/>
              </a:rPr>
              <a:t>Old Dominion University</a:t>
            </a:r>
          </a:p>
        </p:txBody>
      </p:sp>
      <p:sp>
        <p:nvSpPr>
          <p:cNvPr id="21" name="Text Placeholder 8">
            <a:extLst>
              <a:ext uri="{FF2B5EF4-FFF2-40B4-BE49-F238E27FC236}">
                <a16:creationId xmlns:a16="http://schemas.microsoft.com/office/drawing/2014/main" id="{43E020C8-1643-4648-9DA0-1701DE00EADC}"/>
              </a:ext>
            </a:extLst>
          </p:cNvPr>
          <p:cNvSpPr txBox="1">
            <a:spLocks/>
          </p:cNvSpPr>
          <p:nvPr/>
        </p:nvSpPr>
        <p:spPr>
          <a:xfrm>
            <a:off x="480280" y="198285"/>
            <a:ext cx="11462020" cy="317500"/>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cap="all" spc="300" baseline="0">
                <a:solidFill>
                  <a:schemeClr val="accent2"/>
                </a:solidFill>
                <a:latin typeface="+mn-lt"/>
                <a:ea typeface="Arial" charset="0"/>
                <a:cs typeface="Arial" charset="0"/>
              </a:defRPr>
            </a:lvl1pPr>
            <a:lvl2pPr marL="4572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2pPr>
            <a:lvl3pPr marL="9144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3pPr>
            <a:lvl4pPr marL="13716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4pPr>
            <a:lvl5pPr marL="18288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1" i="0" u="none" strike="noStrike" kern="1200" cap="all" spc="300" normalizeH="0" baseline="0" noProof="0" dirty="0">
                <a:ln>
                  <a:noFill/>
                </a:ln>
                <a:solidFill>
                  <a:prstClr val="white"/>
                </a:solidFill>
                <a:effectLst/>
                <a:uLnTx/>
                <a:uFillTx/>
                <a:latin typeface="Calibri" panose="020F0502020204030204"/>
                <a:cs typeface="Arial" charset="0"/>
              </a:rPr>
              <a:t>STS Across the Commonwealth</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400" b="1" i="0" u="none" strike="noStrike" kern="1200" cap="all" spc="300" normalizeH="0" baseline="0" noProof="0" dirty="0">
              <a:ln>
                <a:noFill/>
              </a:ln>
              <a:solidFill>
                <a:prstClr val="white"/>
              </a:solidFill>
              <a:effectLst/>
              <a:uLnTx/>
              <a:uFillTx/>
              <a:latin typeface="Calibri" panose="020F0502020204030204"/>
              <a:cs typeface="Arial" charset="0"/>
            </a:endParaRPr>
          </a:p>
        </p:txBody>
      </p:sp>
      <p:cxnSp>
        <p:nvCxnSpPr>
          <p:cNvPr id="26" name="Straight Connector 25">
            <a:extLst>
              <a:ext uri="{FF2B5EF4-FFF2-40B4-BE49-F238E27FC236}">
                <a16:creationId xmlns:a16="http://schemas.microsoft.com/office/drawing/2014/main" id="{1376B34F-F2B2-5A41-8A10-34DE3EB07A34}"/>
              </a:ext>
            </a:extLst>
          </p:cNvPr>
          <p:cNvCxnSpPr>
            <a:cxnSpLocks/>
          </p:cNvCxnSpPr>
          <p:nvPr/>
        </p:nvCxnSpPr>
        <p:spPr>
          <a:xfrm>
            <a:off x="-117231" y="1554342"/>
            <a:ext cx="1243818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chart&#10;&#10;Description automatically generated">
            <a:extLst>
              <a:ext uri="{FF2B5EF4-FFF2-40B4-BE49-F238E27FC236}">
                <a16:creationId xmlns:a16="http://schemas.microsoft.com/office/drawing/2014/main" id="{E39244FD-A387-428D-94D4-9DA16BBEFE4E}"/>
              </a:ext>
            </a:extLst>
          </p:cNvPr>
          <p:cNvPicPr>
            <a:picLocks noChangeAspect="1"/>
          </p:cNvPicPr>
          <p:nvPr/>
        </p:nvPicPr>
        <p:blipFill>
          <a:blip r:embed="rId2"/>
          <a:stretch>
            <a:fillRect/>
          </a:stretch>
        </p:blipFill>
        <p:spPr>
          <a:xfrm>
            <a:off x="3905155" y="1418487"/>
            <a:ext cx="5361709" cy="5361709"/>
          </a:xfrm>
          <a:prstGeom prst="rect">
            <a:avLst/>
          </a:prstGeom>
        </p:spPr>
      </p:pic>
      <p:pic>
        <p:nvPicPr>
          <p:cNvPr id="5" name="Picture 4" descr="Website&#10;&#10;Description automatically generated">
            <a:extLst>
              <a:ext uri="{FF2B5EF4-FFF2-40B4-BE49-F238E27FC236}">
                <a16:creationId xmlns:a16="http://schemas.microsoft.com/office/drawing/2014/main" id="{1CEF4ED1-77EF-4915-9E99-429A5451FC8D}"/>
              </a:ext>
            </a:extLst>
          </p:cNvPr>
          <p:cNvPicPr>
            <a:picLocks noChangeAspect="1"/>
          </p:cNvPicPr>
          <p:nvPr/>
        </p:nvPicPr>
        <p:blipFill>
          <a:blip r:embed="rId3"/>
          <a:stretch>
            <a:fillRect/>
          </a:stretch>
        </p:blipFill>
        <p:spPr>
          <a:xfrm>
            <a:off x="9191424" y="178869"/>
            <a:ext cx="2880705" cy="3728111"/>
          </a:xfrm>
          <a:prstGeom prst="rect">
            <a:avLst/>
          </a:prstGeom>
          <a:ln w="9525">
            <a:solidFill>
              <a:schemeClr val="accent1"/>
            </a:solidFill>
          </a:ln>
        </p:spPr>
      </p:pic>
    </p:spTree>
    <p:extLst>
      <p:ext uri="{BB962C8B-B14F-4D97-AF65-F5344CB8AC3E}">
        <p14:creationId xmlns:p14="http://schemas.microsoft.com/office/powerpoint/2010/main" val="3444708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E9F2EADC-5348-8B49-BAE9-DDE3F18618A0}"/>
              </a:ext>
            </a:extLst>
          </p:cNvPr>
          <p:cNvSpPr txBox="1">
            <a:spLocks/>
          </p:cNvSpPr>
          <p:nvPr/>
        </p:nvSpPr>
        <p:spPr>
          <a:xfrm>
            <a:off x="4318094" y="2233099"/>
            <a:ext cx="3552116" cy="1571644"/>
          </a:xfrm>
          <a:prstGeom prst="rect">
            <a:avLst/>
          </a:prstGeom>
        </p:spPr>
        <p:txBody>
          <a:bodyPr vert="horz" lIns="0" tIns="45720" rIns="0" bIns="45720" rtlCol="0">
            <a:normAutofit/>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4472C4"/>
              </a:buClr>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How does the visible presence of plastics in mountain landscapes motivate environmental action?</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Content Placeholder 2">
            <a:extLst>
              <a:ext uri="{FF2B5EF4-FFF2-40B4-BE49-F238E27FC236}">
                <a16:creationId xmlns:a16="http://schemas.microsoft.com/office/drawing/2014/main" id="{B8DB780A-6D87-4847-A757-4C696B6F7169}"/>
              </a:ext>
            </a:extLst>
          </p:cNvPr>
          <p:cNvSpPr txBox="1">
            <a:spLocks/>
          </p:cNvSpPr>
          <p:nvPr/>
        </p:nvSpPr>
        <p:spPr>
          <a:xfrm>
            <a:off x="8271191" y="2233101"/>
            <a:ext cx="3552116" cy="1456028"/>
          </a:xfrm>
          <a:prstGeom prst="rect">
            <a:avLst/>
          </a:prstGeom>
        </p:spPr>
        <p:txBody>
          <a:bodyPr vert="horz" lIns="0" tIns="45720" rIns="0" bIns="45720" rtlCol="0">
            <a:normAutofit fontScale="85000" lnSpcReduction="10000"/>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4472C4"/>
              </a:buClr>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Sagarmatha Next, a local initiative in the Khumbu region, has a solution for the waste that climbers produce: it bridges arts and science to develop solid waste management strategies and work for sustainable futures</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Content Placeholder 3">
            <a:extLst>
              <a:ext uri="{FF2B5EF4-FFF2-40B4-BE49-F238E27FC236}">
                <a16:creationId xmlns:a16="http://schemas.microsoft.com/office/drawing/2014/main" id="{61D219C2-7E5E-6641-8430-251FEFC1E52C}"/>
              </a:ext>
            </a:extLst>
          </p:cNvPr>
          <p:cNvSpPr txBox="1">
            <a:spLocks/>
          </p:cNvSpPr>
          <p:nvPr/>
        </p:nvSpPr>
        <p:spPr>
          <a:xfrm>
            <a:off x="480280" y="2233101"/>
            <a:ext cx="3552116" cy="4480675"/>
          </a:xfrm>
          <a:prstGeom prst="rect">
            <a:avLst/>
          </a:prstGeom>
        </p:spPr>
        <p:txBody>
          <a:bodyPr vert="horz" lIns="0" tIns="45720" rIns="0" bIns="45720" rtlCol="0">
            <a:normAutofit fontScale="85000" lnSpcReduction="10000"/>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With more and more people visiting Mount Everest each year, the Khumbu region has grown increasingly polluted</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Discarded plastics on the mountain and in villages landfills have led to a contamination of the local watershed</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Health and environmental concerns complicate the effects of climate change for local communities</a:t>
            </a:r>
          </a:p>
          <a:p>
            <a:pPr marL="0" marR="0" lvl="0" indent="0"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As new challenges develop in the Khumbu region, creative practices emerge to reduce waste accumulation</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 Placeholder 4">
            <a:extLst>
              <a:ext uri="{FF2B5EF4-FFF2-40B4-BE49-F238E27FC236}">
                <a16:creationId xmlns:a16="http://schemas.microsoft.com/office/drawing/2014/main" id="{8907B0D2-C0A4-CF44-8903-0F7626D525A7}"/>
              </a:ext>
            </a:extLst>
          </p:cNvPr>
          <p:cNvSpPr txBox="1">
            <a:spLocks/>
          </p:cNvSpPr>
          <p:nvPr/>
        </p:nvSpPr>
        <p:spPr>
          <a:xfrm>
            <a:off x="519287" y="1499075"/>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rPr>
              <a:t>Research Focus</a:t>
            </a:r>
          </a:p>
        </p:txBody>
      </p:sp>
      <p:sp>
        <p:nvSpPr>
          <p:cNvPr id="18" name="Text Placeholder 5">
            <a:extLst>
              <a:ext uri="{FF2B5EF4-FFF2-40B4-BE49-F238E27FC236}">
                <a16:creationId xmlns:a16="http://schemas.microsoft.com/office/drawing/2014/main" id="{B20FE0F3-0C6E-B64E-BE95-EC22A39D455F}"/>
              </a:ext>
            </a:extLst>
          </p:cNvPr>
          <p:cNvSpPr txBox="1">
            <a:spLocks/>
          </p:cNvSpPr>
          <p:nvPr/>
        </p:nvSpPr>
        <p:spPr>
          <a:xfrm>
            <a:off x="8309788" y="1477461"/>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rPr>
              <a:t>Recent Finding</a:t>
            </a:r>
          </a:p>
        </p:txBody>
      </p:sp>
      <p:sp>
        <p:nvSpPr>
          <p:cNvPr id="19" name="Text Placeholder 6">
            <a:extLst>
              <a:ext uri="{FF2B5EF4-FFF2-40B4-BE49-F238E27FC236}">
                <a16:creationId xmlns:a16="http://schemas.microsoft.com/office/drawing/2014/main" id="{78E68C1A-BE64-6D47-85D3-0466456BA522}"/>
              </a:ext>
            </a:extLst>
          </p:cNvPr>
          <p:cNvSpPr txBox="1">
            <a:spLocks/>
          </p:cNvSpPr>
          <p:nvPr/>
        </p:nvSpPr>
        <p:spPr>
          <a:xfrm>
            <a:off x="4331482" y="1499075"/>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rPr>
              <a:t>Research Question(s)</a:t>
            </a:r>
          </a:p>
        </p:txBody>
      </p:sp>
      <p:sp>
        <p:nvSpPr>
          <p:cNvPr id="20" name="Title 7">
            <a:extLst>
              <a:ext uri="{FF2B5EF4-FFF2-40B4-BE49-F238E27FC236}">
                <a16:creationId xmlns:a16="http://schemas.microsoft.com/office/drawing/2014/main" id="{B444239C-D181-7644-A540-7A824E38DC26}"/>
              </a:ext>
            </a:extLst>
          </p:cNvPr>
          <p:cNvSpPr txBox="1">
            <a:spLocks/>
          </p:cNvSpPr>
          <p:nvPr/>
        </p:nvSpPr>
        <p:spPr>
          <a:xfrm>
            <a:off x="480280" y="427997"/>
            <a:ext cx="11343027" cy="1126345"/>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3200" b="1" i="0" kern="1200" cap="all" spc="300" baseline="0">
                <a:solidFill>
                  <a:schemeClr val="accent1"/>
                </a:solidFill>
                <a:latin typeface="+mn-lt"/>
                <a:ea typeface="Arial" charset="0"/>
                <a:cs typeface="Arial"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all" spc="300" normalizeH="0" baseline="0" noProof="0" dirty="0">
                <a:ln>
                  <a:noFill/>
                </a:ln>
                <a:solidFill>
                  <a:prstClr val="white"/>
                </a:solidFill>
                <a:effectLst/>
                <a:uLnTx/>
                <a:uFillTx/>
                <a:latin typeface="Calibri" panose="020F0502020204030204"/>
                <a:cs typeface="Arial" charset="0"/>
              </a:rPr>
              <a:t>NADINE PLACHTA</a:t>
            </a:r>
            <a:br>
              <a:rPr kumimoji="0" lang="en-US" sz="3200" b="1" i="0" u="none" strike="noStrike" kern="1200" cap="all" spc="300" normalizeH="0" baseline="0" noProof="0" dirty="0">
                <a:ln>
                  <a:noFill/>
                </a:ln>
                <a:solidFill>
                  <a:prstClr val="white"/>
                </a:solidFill>
                <a:effectLst/>
                <a:uLnTx/>
                <a:uFillTx/>
                <a:latin typeface="Calibri" panose="020F0502020204030204"/>
                <a:cs typeface="Arial" charset="0"/>
              </a:rPr>
            </a:br>
            <a:r>
              <a:rPr kumimoji="0" lang="en-US" sz="2000" b="1" i="0" u="none" strike="noStrike" kern="1200" cap="all" spc="300" normalizeH="0" baseline="0" noProof="0" dirty="0" err="1">
                <a:ln>
                  <a:noFill/>
                </a:ln>
                <a:solidFill>
                  <a:prstClr val="white"/>
                </a:solidFill>
                <a:effectLst/>
                <a:uLnTx/>
                <a:uFillTx/>
                <a:latin typeface="Calibri" panose="020F0502020204030204"/>
                <a:cs typeface="Arial" charset="0"/>
              </a:rPr>
              <a:t>UnIVERSITY</a:t>
            </a:r>
            <a:r>
              <a:rPr kumimoji="0" lang="en-US" sz="2000" b="1" i="0" u="none" strike="noStrike" kern="1200" cap="all" spc="300" normalizeH="0" baseline="0" noProof="0" dirty="0">
                <a:ln>
                  <a:noFill/>
                </a:ln>
                <a:solidFill>
                  <a:prstClr val="white"/>
                </a:solidFill>
                <a:effectLst/>
                <a:uLnTx/>
                <a:uFillTx/>
                <a:latin typeface="Calibri" panose="020F0502020204030204"/>
                <a:cs typeface="Arial" charset="0"/>
              </a:rPr>
              <a:t> OF TORONTO</a:t>
            </a:r>
          </a:p>
        </p:txBody>
      </p:sp>
      <p:sp>
        <p:nvSpPr>
          <p:cNvPr id="21" name="Text Placeholder 8">
            <a:extLst>
              <a:ext uri="{FF2B5EF4-FFF2-40B4-BE49-F238E27FC236}">
                <a16:creationId xmlns:a16="http://schemas.microsoft.com/office/drawing/2014/main" id="{43E020C8-1643-4648-9DA0-1701DE00EADC}"/>
              </a:ext>
            </a:extLst>
          </p:cNvPr>
          <p:cNvSpPr txBox="1">
            <a:spLocks/>
          </p:cNvSpPr>
          <p:nvPr/>
        </p:nvSpPr>
        <p:spPr>
          <a:xfrm>
            <a:off x="480280" y="198285"/>
            <a:ext cx="11462020" cy="317500"/>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cap="all" spc="300" baseline="0">
                <a:solidFill>
                  <a:schemeClr val="accent2"/>
                </a:solidFill>
                <a:latin typeface="+mn-lt"/>
                <a:ea typeface="Arial" charset="0"/>
                <a:cs typeface="Arial" charset="0"/>
              </a:defRPr>
            </a:lvl1pPr>
            <a:lvl2pPr marL="4572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2pPr>
            <a:lvl3pPr marL="9144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3pPr>
            <a:lvl4pPr marL="13716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4pPr>
            <a:lvl5pPr marL="18288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1" i="0" u="none" strike="noStrike" kern="1200" cap="all" spc="300" normalizeH="0" baseline="0" noProof="0">
                <a:ln>
                  <a:noFill/>
                </a:ln>
                <a:solidFill>
                  <a:prstClr val="white"/>
                </a:solidFill>
                <a:effectLst/>
                <a:uLnTx/>
                <a:uFillTx/>
                <a:latin typeface="Calibri" panose="020F0502020204030204"/>
                <a:cs typeface="Arial" charset="0"/>
              </a:rPr>
              <a:t>STS Across the Commonwealth</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400" b="1" i="0" u="none" strike="noStrike" kern="1200" cap="all" spc="300" normalizeH="0" baseline="0" noProof="0" dirty="0">
              <a:ln>
                <a:noFill/>
              </a:ln>
              <a:solidFill>
                <a:prstClr val="white"/>
              </a:solidFill>
              <a:effectLst/>
              <a:uLnTx/>
              <a:uFillTx/>
              <a:latin typeface="Calibri" panose="020F0502020204030204"/>
              <a:cs typeface="Arial" charset="0"/>
            </a:endParaRPr>
          </a:p>
        </p:txBody>
      </p:sp>
      <p:cxnSp>
        <p:nvCxnSpPr>
          <p:cNvPr id="26" name="Straight Connector 25">
            <a:extLst>
              <a:ext uri="{FF2B5EF4-FFF2-40B4-BE49-F238E27FC236}">
                <a16:creationId xmlns:a16="http://schemas.microsoft.com/office/drawing/2014/main" id="{1376B34F-F2B2-5A41-8A10-34DE3EB07A34}"/>
              </a:ext>
            </a:extLst>
          </p:cNvPr>
          <p:cNvCxnSpPr>
            <a:cxnSpLocks/>
          </p:cNvCxnSpPr>
          <p:nvPr/>
        </p:nvCxnSpPr>
        <p:spPr>
          <a:xfrm>
            <a:off x="-117231" y="1554342"/>
            <a:ext cx="1243818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Grafik 2">
            <a:extLst>
              <a:ext uri="{FF2B5EF4-FFF2-40B4-BE49-F238E27FC236}">
                <a16:creationId xmlns:a16="http://schemas.microsoft.com/office/drawing/2014/main" id="{07402C84-795E-5F82-CD1C-0424829B053D}"/>
              </a:ext>
            </a:extLst>
          </p:cNvPr>
          <p:cNvPicPr>
            <a:picLocks noChangeAspect="1"/>
          </p:cNvPicPr>
          <p:nvPr/>
        </p:nvPicPr>
        <p:blipFill>
          <a:blip r:embed="rId2"/>
          <a:stretch>
            <a:fillRect/>
          </a:stretch>
        </p:blipFill>
        <p:spPr>
          <a:xfrm>
            <a:off x="8900425" y="3888828"/>
            <a:ext cx="2357453" cy="2824949"/>
          </a:xfrm>
          <a:prstGeom prst="rect">
            <a:avLst/>
          </a:prstGeom>
        </p:spPr>
      </p:pic>
      <p:pic>
        <p:nvPicPr>
          <p:cNvPr id="5" name="Grafik 4">
            <a:extLst>
              <a:ext uri="{FF2B5EF4-FFF2-40B4-BE49-F238E27FC236}">
                <a16:creationId xmlns:a16="http://schemas.microsoft.com/office/drawing/2014/main" id="{81CB1A39-FD49-042E-FFC1-AF28FEA83AF4}"/>
              </a:ext>
            </a:extLst>
          </p:cNvPr>
          <p:cNvPicPr>
            <a:picLocks noChangeAspect="1"/>
          </p:cNvPicPr>
          <p:nvPr/>
        </p:nvPicPr>
        <p:blipFill rotWithShape="1">
          <a:blip r:embed="rId3"/>
          <a:srcRect l="42373"/>
          <a:stretch/>
        </p:blipFill>
        <p:spPr>
          <a:xfrm>
            <a:off x="4872003" y="3888827"/>
            <a:ext cx="2444297" cy="2824950"/>
          </a:xfrm>
          <a:prstGeom prst="rect">
            <a:avLst/>
          </a:prstGeom>
        </p:spPr>
      </p:pic>
      <p:sp>
        <p:nvSpPr>
          <p:cNvPr id="6" name="Textfeld 5">
            <a:extLst>
              <a:ext uri="{FF2B5EF4-FFF2-40B4-BE49-F238E27FC236}">
                <a16:creationId xmlns:a16="http://schemas.microsoft.com/office/drawing/2014/main" id="{EED174D7-EE3C-A3D4-E024-3956AC8D9FF8}"/>
              </a:ext>
            </a:extLst>
          </p:cNvPr>
          <p:cNvSpPr txBox="1"/>
          <p:nvPr/>
        </p:nvSpPr>
        <p:spPr>
          <a:xfrm>
            <a:off x="11257878" y="3888828"/>
            <a:ext cx="369332" cy="2824948"/>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Roshan Mishra, 2022</a:t>
            </a:r>
            <a:endParaRPr kumimoji="0" lang="de-DE"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feld 21">
            <a:extLst>
              <a:ext uri="{FF2B5EF4-FFF2-40B4-BE49-F238E27FC236}">
                <a16:creationId xmlns:a16="http://schemas.microsoft.com/office/drawing/2014/main" id="{BD143698-DAF0-6852-85C2-21C23B45C384}"/>
              </a:ext>
            </a:extLst>
          </p:cNvPr>
          <p:cNvSpPr txBox="1"/>
          <p:nvPr/>
        </p:nvSpPr>
        <p:spPr>
          <a:xfrm>
            <a:off x="7316300" y="3888828"/>
            <a:ext cx="369332" cy="2824948"/>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Nimsdai</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Purja</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2019</a:t>
            </a:r>
            <a:endParaRPr kumimoji="0" lang="de-DE"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28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outdoor, sky, grass, nature&#10;&#10;Description automatically generated">
            <a:extLst>
              <a:ext uri="{FF2B5EF4-FFF2-40B4-BE49-F238E27FC236}">
                <a16:creationId xmlns:a16="http://schemas.microsoft.com/office/drawing/2014/main" id="{C3A47099-B2D8-407A-9A74-B712197808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25916"/>
            <a:ext cx="2977243" cy="2105894"/>
          </a:xfrm>
          <a:prstGeom prst="rect">
            <a:avLst/>
          </a:prstGeom>
        </p:spPr>
      </p:pic>
      <p:sp>
        <p:nvSpPr>
          <p:cNvPr id="5" name="TextBox 4">
            <a:extLst>
              <a:ext uri="{FF2B5EF4-FFF2-40B4-BE49-F238E27FC236}">
                <a16:creationId xmlns:a16="http://schemas.microsoft.com/office/drawing/2014/main" id="{D6BD42A3-398F-48AA-A772-C76BCE082637}"/>
              </a:ext>
            </a:extLst>
          </p:cNvPr>
          <p:cNvSpPr txBox="1"/>
          <p:nvPr/>
        </p:nvSpPr>
        <p:spPr>
          <a:xfrm>
            <a:off x="2977241" y="35481"/>
            <a:ext cx="6237516" cy="1015663"/>
          </a:xfrm>
          <a:prstGeom prst="rect">
            <a:avLst/>
          </a:prstGeom>
          <a:noFill/>
        </p:spPr>
        <p:txBody>
          <a:bodyPr wrap="square">
            <a:spAutoFit/>
          </a:bodyPr>
          <a:lstStyle/>
          <a:p>
            <a:pPr algn="ctr"/>
            <a:r>
              <a:rPr lang="en-US" b="1" dirty="0">
                <a:latin typeface="+mj-lt"/>
              </a:rPr>
              <a:t>Engagement as a Persistence Modifier</a:t>
            </a:r>
          </a:p>
          <a:p>
            <a:pPr algn="ctr"/>
            <a:endParaRPr lang="en-US" sz="1400" b="1" i="1" dirty="0">
              <a:latin typeface="+mj-lt"/>
            </a:endParaRPr>
          </a:p>
          <a:p>
            <a:pPr algn="ctr"/>
            <a:r>
              <a:rPr lang="en-US" sz="1400" b="1" i="1" dirty="0">
                <a:latin typeface="+mj-lt"/>
              </a:rPr>
              <a:t>Nicole S. Hutton, Ph.D.</a:t>
            </a:r>
          </a:p>
          <a:p>
            <a:pPr algn="ctr"/>
            <a:r>
              <a:rPr lang="en-US" sz="1400" b="1" i="1" dirty="0">
                <a:latin typeface="+mj-lt"/>
              </a:rPr>
              <a:t>Old Dominion University</a:t>
            </a:r>
          </a:p>
        </p:txBody>
      </p:sp>
      <p:pic>
        <p:nvPicPr>
          <p:cNvPr id="17" name="Picture 16" descr="A picture containing sky, outdoor, grass, person&#10;&#10;Description automatically generated">
            <a:extLst>
              <a:ext uri="{FF2B5EF4-FFF2-40B4-BE49-F238E27FC236}">
                <a16:creationId xmlns:a16="http://schemas.microsoft.com/office/drawing/2014/main" id="{F0966A17-53B4-4F70-9F80-0064709895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4757" y="-12026"/>
            <a:ext cx="2977243" cy="2126340"/>
          </a:xfrm>
          <a:prstGeom prst="rect">
            <a:avLst/>
          </a:prstGeom>
        </p:spPr>
      </p:pic>
      <p:pic>
        <p:nvPicPr>
          <p:cNvPr id="19" name="Picture 18">
            <a:extLst>
              <a:ext uri="{FF2B5EF4-FFF2-40B4-BE49-F238E27FC236}">
                <a16:creationId xmlns:a16="http://schemas.microsoft.com/office/drawing/2014/main" id="{B1115F6A-826E-4B86-A3AB-24CF848F79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4757" y="4014206"/>
            <a:ext cx="2977242" cy="2105894"/>
          </a:xfrm>
          <a:prstGeom prst="rect">
            <a:avLst/>
          </a:prstGeom>
        </p:spPr>
      </p:pic>
      <p:pic>
        <p:nvPicPr>
          <p:cNvPr id="21" name="Picture 20" descr="A picture containing outdoor, water, ground, beach&#10;&#10;Description automatically generated">
            <a:extLst>
              <a:ext uri="{FF2B5EF4-FFF2-40B4-BE49-F238E27FC236}">
                <a16:creationId xmlns:a16="http://schemas.microsoft.com/office/drawing/2014/main" id="{A60CD8E6-74F6-4154-AAFF-BF8FBC37B4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4757" y="2114313"/>
            <a:ext cx="2977243" cy="1911603"/>
          </a:xfrm>
          <a:prstGeom prst="rect">
            <a:avLst/>
          </a:prstGeom>
        </p:spPr>
      </p:pic>
      <p:pic>
        <p:nvPicPr>
          <p:cNvPr id="15" name="Picture 14">
            <a:extLst>
              <a:ext uri="{FF2B5EF4-FFF2-40B4-BE49-F238E27FC236}">
                <a16:creationId xmlns:a16="http://schemas.microsoft.com/office/drawing/2014/main" id="{E79D6134-BF73-4162-B14D-C351FED09545}"/>
              </a:ext>
            </a:extLst>
          </p:cNvPr>
          <p:cNvPicPr>
            <a:picLocks noChangeAspect="1"/>
          </p:cNvPicPr>
          <p:nvPr/>
        </p:nvPicPr>
        <p:blipFill rotWithShape="1">
          <a:blip r:embed="rId6">
            <a:extLst>
              <a:ext uri="{28A0092B-C50C-407E-A947-70E740481C1C}">
                <a14:useLocalDpi xmlns:a14="http://schemas.microsoft.com/office/drawing/2010/main" val="0"/>
              </a:ext>
            </a:extLst>
          </a:blip>
          <a:srcRect l="5657" r="25621" b="41314"/>
          <a:stretch/>
        </p:blipFill>
        <p:spPr>
          <a:xfrm>
            <a:off x="0" y="2121214"/>
            <a:ext cx="2977242" cy="1911603"/>
          </a:xfrm>
          <a:prstGeom prst="rect">
            <a:avLst/>
          </a:prstGeom>
        </p:spPr>
      </p:pic>
      <p:pic>
        <p:nvPicPr>
          <p:cNvPr id="11" name="Picture 10" descr="A small building next to a body of water&#10;&#10;Description automatically generated with low confidence">
            <a:extLst>
              <a:ext uri="{FF2B5EF4-FFF2-40B4-BE49-F238E27FC236}">
                <a16:creationId xmlns:a16="http://schemas.microsoft.com/office/drawing/2014/main" id="{017B9DB4-6BB0-4617-A820-C4A3F0FEB4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2977242" cy="2156346"/>
          </a:xfrm>
          <a:prstGeom prst="rect">
            <a:avLst/>
          </a:prstGeom>
        </p:spPr>
      </p:pic>
      <p:pic>
        <p:nvPicPr>
          <p:cNvPr id="23" name="Picture 22">
            <a:extLst>
              <a:ext uri="{FF2B5EF4-FFF2-40B4-BE49-F238E27FC236}">
                <a16:creationId xmlns:a16="http://schemas.microsoft.com/office/drawing/2014/main" id="{637B9273-6059-4C03-8374-67FB3912E2AC}"/>
              </a:ext>
            </a:extLst>
          </p:cNvPr>
          <p:cNvPicPr>
            <a:picLocks noChangeAspect="1"/>
          </p:cNvPicPr>
          <p:nvPr/>
        </p:nvPicPr>
        <p:blipFill>
          <a:blip r:embed="rId8"/>
          <a:stretch>
            <a:fillRect/>
          </a:stretch>
        </p:blipFill>
        <p:spPr>
          <a:xfrm>
            <a:off x="3049458" y="3704991"/>
            <a:ext cx="6095028" cy="2411314"/>
          </a:xfrm>
          <a:prstGeom prst="rect">
            <a:avLst/>
          </a:prstGeom>
          <a:ln w="3175" cap="sq">
            <a:solidFill>
              <a:srgbClr val="000000"/>
            </a:solidFill>
            <a:prstDash val="solid"/>
            <a:miter lim="800000"/>
          </a:ln>
          <a:effectLst/>
        </p:spPr>
      </p:pic>
      <p:pic>
        <p:nvPicPr>
          <p:cNvPr id="25" name="Picture 24" descr="A picture containing night sky&#10;&#10;Description automatically generated">
            <a:extLst>
              <a:ext uri="{FF2B5EF4-FFF2-40B4-BE49-F238E27FC236}">
                <a16:creationId xmlns:a16="http://schemas.microsoft.com/office/drawing/2014/main" id="{63C7328B-3517-49C9-9EE1-34729E79B7CA}"/>
              </a:ext>
            </a:extLst>
          </p:cNvPr>
          <p:cNvPicPr>
            <a:picLocks noChangeAspect="1"/>
          </p:cNvPicPr>
          <p:nvPr/>
        </p:nvPicPr>
        <p:blipFill rotWithShape="1">
          <a:blip r:embed="rId9">
            <a:extLst>
              <a:ext uri="{28A0092B-C50C-407E-A947-70E740481C1C}">
                <a14:useLocalDpi xmlns:a14="http://schemas.microsoft.com/office/drawing/2010/main" val="0"/>
              </a:ext>
            </a:extLst>
          </a:blip>
          <a:srcRect l="687" t="19049" r="9918"/>
          <a:stretch/>
        </p:blipFill>
        <p:spPr>
          <a:xfrm>
            <a:off x="3047513" y="1302452"/>
            <a:ext cx="6051423" cy="1890514"/>
          </a:xfrm>
          <a:prstGeom prst="rect">
            <a:avLst/>
          </a:prstGeom>
        </p:spPr>
      </p:pic>
      <p:sp>
        <p:nvSpPr>
          <p:cNvPr id="24" name="TextBox 23">
            <a:extLst>
              <a:ext uri="{FF2B5EF4-FFF2-40B4-BE49-F238E27FC236}">
                <a16:creationId xmlns:a16="http://schemas.microsoft.com/office/drawing/2014/main" id="{E83AC257-5299-453C-9743-94F537C47FE6}"/>
              </a:ext>
            </a:extLst>
          </p:cNvPr>
          <p:cNvSpPr txBox="1"/>
          <p:nvPr/>
        </p:nvSpPr>
        <p:spPr>
          <a:xfrm>
            <a:off x="-81643" y="6120100"/>
            <a:ext cx="3156858" cy="584775"/>
          </a:xfrm>
          <a:prstGeom prst="rect">
            <a:avLst/>
          </a:prstGeom>
          <a:noFill/>
        </p:spPr>
        <p:txBody>
          <a:bodyPr wrap="square" rtlCol="0">
            <a:spAutoFit/>
          </a:bodyPr>
          <a:lstStyle/>
          <a:p>
            <a:pPr algn="ctr"/>
            <a:r>
              <a:rPr lang="en-US" sz="1600" dirty="0">
                <a:latin typeface="+mj-lt"/>
              </a:rPr>
              <a:t>Sea level rise mitigation priorities on the Pamunkey Indian Reservation  </a:t>
            </a:r>
          </a:p>
        </p:txBody>
      </p:sp>
      <p:sp>
        <p:nvSpPr>
          <p:cNvPr id="26" name="TextBox 25">
            <a:extLst>
              <a:ext uri="{FF2B5EF4-FFF2-40B4-BE49-F238E27FC236}">
                <a16:creationId xmlns:a16="http://schemas.microsoft.com/office/drawing/2014/main" id="{A1EA9BF1-7273-48F1-9590-491E3F408713}"/>
              </a:ext>
            </a:extLst>
          </p:cNvPr>
          <p:cNvSpPr txBox="1"/>
          <p:nvPr/>
        </p:nvSpPr>
        <p:spPr>
          <a:xfrm>
            <a:off x="9263743" y="6131810"/>
            <a:ext cx="2928256" cy="584775"/>
          </a:xfrm>
          <a:prstGeom prst="rect">
            <a:avLst/>
          </a:prstGeom>
          <a:noFill/>
        </p:spPr>
        <p:txBody>
          <a:bodyPr wrap="square" rtlCol="0">
            <a:spAutoFit/>
          </a:bodyPr>
          <a:lstStyle/>
          <a:p>
            <a:pPr algn="ctr"/>
            <a:r>
              <a:rPr lang="en-US" sz="1600" dirty="0">
                <a:latin typeface="+mj-lt"/>
              </a:rPr>
              <a:t>Sea level rise mitigation priorities in Norfolk</a:t>
            </a:r>
          </a:p>
        </p:txBody>
      </p:sp>
      <p:sp>
        <p:nvSpPr>
          <p:cNvPr id="27" name="TextBox 26">
            <a:extLst>
              <a:ext uri="{FF2B5EF4-FFF2-40B4-BE49-F238E27FC236}">
                <a16:creationId xmlns:a16="http://schemas.microsoft.com/office/drawing/2014/main" id="{EB45BBA2-581B-4131-8F09-69F00474C6E2}"/>
              </a:ext>
            </a:extLst>
          </p:cNvPr>
          <p:cNvSpPr txBox="1"/>
          <p:nvPr/>
        </p:nvSpPr>
        <p:spPr>
          <a:xfrm>
            <a:off x="2858714" y="6143520"/>
            <a:ext cx="6128985" cy="584775"/>
          </a:xfrm>
          <a:prstGeom prst="rect">
            <a:avLst/>
          </a:prstGeom>
          <a:noFill/>
        </p:spPr>
        <p:txBody>
          <a:bodyPr wrap="square" rtlCol="0">
            <a:spAutoFit/>
          </a:bodyPr>
          <a:lstStyle/>
          <a:p>
            <a:pPr algn="ctr"/>
            <a:r>
              <a:rPr lang="en-US" sz="1600" dirty="0">
                <a:latin typeface="+mj-lt"/>
              </a:rPr>
              <a:t>Hurricane evacuation transportation priorities in </a:t>
            </a:r>
          </a:p>
          <a:p>
            <a:pPr algn="ctr"/>
            <a:r>
              <a:rPr lang="en-US" sz="1600" dirty="0">
                <a:latin typeface="+mj-lt"/>
              </a:rPr>
              <a:t>Hampton Roads</a:t>
            </a:r>
          </a:p>
        </p:txBody>
      </p:sp>
      <p:sp>
        <p:nvSpPr>
          <p:cNvPr id="2" name="TextBox 1">
            <a:extLst>
              <a:ext uri="{FF2B5EF4-FFF2-40B4-BE49-F238E27FC236}">
                <a16:creationId xmlns:a16="http://schemas.microsoft.com/office/drawing/2014/main" id="{B0EF275E-A5A4-4A37-BFAD-213420174AA9}"/>
              </a:ext>
            </a:extLst>
          </p:cNvPr>
          <p:cNvSpPr txBox="1"/>
          <p:nvPr/>
        </p:nvSpPr>
        <p:spPr>
          <a:xfrm>
            <a:off x="11034311" y="5866521"/>
            <a:ext cx="1157689" cy="276999"/>
          </a:xfrm>
          <a:prstGeom prst="rect">
            <a:avLst/>
          </a:prstGeom>
          <a:noFill/>
        </p:spPr>
        <p:txBody>
          <a:bodyPr wrap="none" rtlCol="0">
            <a:spAutoFit/>
          </a:bodyPr>
          <a:lstStyle/>
          <a:p>
            <a:r>
              <a:rPr lang="en-US" sz="1200" dirty="0">
                <a:solidFill>
                  <a:schemeClr val="bg1"/>
                </a:solidFill>
                <a:latin typeface="+mj-lt"/>
              </a:rPr>
              <a:t>@ VA Sea Grant</a:t>
            </a:r>
            <a:endParaRPr lang="en-US" sz="1200" dirty="0">
              <a:solidFill>
                <a:schemeClr val="bg1"/>
              </a:solidFill>
            </a:endParaRPr>
          </a:p>
        </p:txBody>
      </p:sp>
      <p:sp>
        <p:nvSpPr>
          <p:cNvPr id="18" name="TextBox 17">
            <a:extLst>
              <a:ext uri="{FF2B5EF4-FFF2-40B4-BE49-F238E27FC236}">
                <a16:creationId xmlns:a16="http://schemas.microsoft.com/office/drawing/2014/main" id="{C27AEC87-23D8-49F1-86C7-B6B1B2C4D2C2}"/>
              </a:ext>
            </a:extLst>
          </p:cNvPr>
          <p:cNvSpPr txBox="1"/>
          <p:nvPr/>
        </p:nvSpPr>
        <p:spPr>
          <a:xfrm>
            <a:off x="11045196" y="1873263"/>
            <a:ext cx="1157689" cy="276999"/>
          </a:xfrm>
          <a:prstGeom prst="rect">
            <a:avLst/>
          </a:prstGeom>
          <a:noFill/>
        </p:spPr>
        <p:txBody>
          <a:bodyPr wrap="none" rtlCol="0">
            <a:spAutoFit/>
          </a:bodyPr>
          <a:lstStyle/>
          <a:p>
            <a:r>
              <a:rPr lang="en-US" sz="1200" dirty="0">
                <a:solidFill>
                  <a:schemeClr val="bg1"/>
                </a:solidFill>
                <a:latin typeface="+mj-lt"/>
              </a:rPr>
              <a:t>@ VA Sea Grant</a:t>
            </a:r>
            <a:endParaRPr lang="en-US" sz="1200" dirty="0">
              <a:solidFill>
                <a:schemeClr val="bg1"/>
              </a:solidFill>
            </a:endParaRPr>
          </a:p>
        </p:txBody>
      </p:sp>
      <p:sp>
        <p:nvSpPr>
          <p:cNvPr id="20" name="TextBox 19">
            <a:extLst>
              <a:ext uri="{FF2B5EF4-FFF2-40B4-BE49-F238E27FC236}">
                <a16:creationId xmlns:a16="http://schemas.microsoft.com/office/drawing/2014/main" id="{90F2AFA6-5253-4331-8D37-5DF1BBAC4697}"/>
              </a:ext>
            </a:extLst>
          </p:cNvPr>
          <p:cNvSpPr txBox="1"/>
          <p:nvPr/>
        </p:nvSpPr>
        <p:spPr>
          <a:xfrm>
            <a:off x="11034310" y="3737206"/>
            <a:ext cx="1157689" cy="276999"/>
          </a:xfrm>
          <a:prstGeom prst="rect">
            <a:avLst/>
          </a:prstGeom>
          <a:noFill/>
        </p:spPr>
        <p:txBody>
          <a:bodyPr wrap="none" rtlCol="0">
            <a:spAutoFit/>
          </a:bodyPr>
          <a:lstStyle/>
          <a:p>
            <a:r>
              <a:rPr lang="en-US" sz="1200" dirty="0">
                <a:solidFill>
                  <a:schemeClr val="bg1"/>
                </a:solidFill>
                <a:latin typeface="+mj-lt"/>
              </a:rPr>
              <a:t>@ VA Sea Grant</a:t>
            </a:r>
            <a:endParaRPr lang="en-US" sz="1200" dirty="0">
              <a:solidFill>
                <a:schemeClr val="bg1"/>
              </a:solidFill>
            </a:endParaRPr>
          </a:p>
        </p:txBody>
      </p:sp>
    </p:spTree>
    <p:extLst>
      <p:ext uri="{BB962C8B-B14F-4D97-AF65-F5344CB8AC3E}">
        <p14:creationId xmlns:p14="http://schemas.microsoft.com/office/powerpoint/2010/main" val="3821720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E9F2EADC-5348-8B49-BAE9-DDE3F18618A0}"/>
              </a:ext>
            </a:extLst>
          </p:cNvPr>
          <p:cNvSpPr txBox="1">
            <a:spLocks/>
          </p:cNvSpPr>
          <p:nvPr/>
        </p:nvSpPr>
        <p:spPr>
          <a:xfrm>
            <a:off x="4219404" y="2680687"/>
            <a:ext cx="3796270" cy="2981409"/>
          </a:xfrm>
          <a:prstGeom prst="rect">
            <a:avLst/>
          </a:prstGeom>
        </p:spPr>
        <p:txBody>
          <a:bodyPr vert="horz" lIns="0" tIns="45720" rIns="0" bIns="45720" rtlCol="0">
            <a:normAutofit/>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1000"/>
              </a:spcAft>
              <a:buClr>
                <a:srgbClr val="4472C4"/>
              </a:buClr>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Can studying the LEGO Group help students appreciate the important role STS and ethical perspectives play in engineering design? </a:t>
            </a:r>
          </a:p>
        </p:txBody>
      </p:sp>
      <p:sp>
        <p:nvSpPr>
          <p:cNvPr id="15" name="Content Placeholder 2">
            <a:extLst>
              <a:ext uri="{FF2B5EF4-FFF2-40B4-BE49-F238E27FC236}">
                <a16:creationId xmlns:a16="http://schemas.microsoft.com/office/drawing/2014/main" id="{B8DB780A-6D87-4847-A757-4C696B6F7169}"/>
              </a:ext>
            </a:extLst>
          </p:cNvPr>
          <p:cNvSpPr txBox="1">
            <a:spLocks/>
          </p:cNvSpPr>
          <p:nvPr/>
        </p:nvSpPr>
        <p:spPr>
          <a:xfrm>
            <a:off x="8271191" y="2233100"/>
            <a:ext cx="3552116" cy="3019175"/>
          </a:xfrm>
          <a:prstGeom prst="rect">
            <a:avLst/>
          </a:prstGeom>
        </p:spPr>
        <p:txBody>
          <a:bodyPr vert="horz" lIns="0" tIns="45720" rIns="0" bIns="45720" rtlCol="0">
            <a:normAutofit/>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Content Placeholder 3">
            <a:extLst>
              <a:ext uri="{FF2B5EF4-FFF2-40B4-BE49-F238E27FC236}">
                <a16:creationId xmlns:a16="http://schemas.microsoft.com/office/drawing/2014/main" id="{61D219C2-7E5E-6641-8430-251FEFC1E52C}"/>
              </a:ext>
            </a:extLst>
          </p:cNvPr>
          <p:cNvSpPr txBox="1">
            <a:spLocks/>
          </p:cNvSpPr>
          <p:nvPr/>
        </p:nvSpPr>
        <p:spPr>
          <a:xfrm>
            <a:off x="480280" y="2233101"/>
            <a:ext cx="3552116" cy="3019175"/>
          </a:xfrm>
          <a:prstGeom prst="rect">
            <a:avLst/>
          </a:prstGeom>
        </p:spPr>
        <p:txBody>
          <a:bodyPr vert="horz" lIns="0" tIns="45720" rIns="0" bIns="45720" rtlCol="0">
            <a:normAutofit/>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LEGO Brand Identity &amp; History</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Gendered Play: LEGO Friends</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Open Innovation</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Fan Culture</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War &amp; Violence in Play</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Sustainability &amp; Corporate Social Responsibility </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Placeholder 4">
            <a:extLst>
              <a:ext uri="{FF2B5EF4-FFF2-40B4-BE49-F238E27FC236}">
                <a16:creationId xmlns:a16="http://schemas.microsoft.com/office/drawing/2014/main" id="{8907B0D2-C0A4-CF44-8903-0F7626D525A7}"/>
              </a:ext>
            </a:extLst>
          </p:cNvPr>
          <p:cNvSpPr txBox="1">
            <a:spLocks/>
          </p:cNvSpPr>
          <p:nvPr/>
        </p:nvSpPr>
        <p:spPr>
          <a:xfrm>
            <a:off x="519287" y="1499075"/>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400" b="1" i="0" u="none" strike="noStrike" kern="1200" cap="none" spc="0" normalizeH="0" baseline="0" noProof="0" dirty="0">
                <a:ln>
                  <a:noFill/>
                </a:ln>
                <a:solidFill>
                  <a:srgbClr val="8FEDDF"/>
                </a:solidFill>
                <a:effectLst/>
                <a:uLnTx/>
                <a:uFillTx/>
                <a:latin typeface="Calibri Light" panose="020F0302020204030204"/>
                <a:ea typeface="+mn-ea"/>
                <a:cs typeface="+mn-cs"/>
              </a:rPr>
              <a:t>Seminar Topics</a:t>
            </a:r>
          </a:p>
        </p:txBody>
      </p:sp>
      <p:sp>
        <p:nvSpPr>
          <p:cNvPr id="18" name="Text Placeholder 5">
            <a:extLst>
              <a:ext uri="{FF2B5EF4-FFF2-40B4-BE49-F238E27FC236}">
                <a16:creationId xmlns:a16="http://schemas.microsoft.com/office/drawing/2014/main" id="{B20FE0F3-0C6E-B64E-BE95-EC22A39D455F}"/>
              </a:ext>
            </a:extLst>
          </p:cNvPr>
          <p:cNvSpPr txBox="1">
            <a:spLocks/>
          </p:cNvSpPr>
          <p:nvPr/>
        </p:nvSpPr>
        <p:spPr>
          <a:xfrm>
            <a:off x="8309788" y="1477461"/>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400" b="1" i="0" u="none" strike="noStrike" kern="1200" cap="none" spc="0" normalizeH="0" baseline="0" noProof="0" dirty="0">
                <a:ln>
                  <a:noFill/>
                </a:ln>
                <a:solidFill>
                  <a:srgbClr val="8FEDDF"/>
                </a:solidFill>
                <a:effectLst/>
                <a:uLnTx/>
                <a:uFillTx/>
                <a:latin typeface="Calibri Light" panose="020F0302020204030204"/>
                <a:ea typeface="+mn-ea"/>
                <a:cs typeface="+mn-cs"/>
              </a:rPr>
              <a:t>Studio Projects</a:t>
            </a:r>
          </a:p>
        </p:txBody>
      </p:sp>
      <p:sp>
        <p:nvSpPr>
          <p:cNvPr id="19" name="Text Placeholder 6">
            <a:extLst>
              <a:ext uri="{FF2B5EF4-FFF2-40B4-BE49-F238E27FC236}">
                <a16:creationId xmlns:a16="http://schemas.microsoft.com/office/drawing/2014/main" id="{78E68C1A-BE64-6D47-85D3-0466456BA522}"/>
              </a:ext>
            </a:extLst>
          </p:cNvPr>
          <p:cNvSpPr txBox="1">
            <a:spLocks/>
          </p:cNvSpPr>
          <p:nvPr/>
        </p:nvSpPr>
        <p:spPr>
          <a:xfrm>
            <a:off x="4219404" y="1554341"/>
            <a:ext cx="3796269" cy="947557"/>
          </a:xfrm>
          <a:prstGeom prst="rect">
            <a:avLst/>
          </a:prstGeom>
        </p:spPr>
        <p:txBody>
          <a:bodyPr vert="horz" lIns="0" tIns="45720" rIns="0" bIns="45720" rtlCol="0" anchor="ctr">
            <a:no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400" b="1" i="0" u="none" strike="noStrike" kern="1200" cap="none" spc="0" normalizeH="0" baseline="0" noProof="0" dirty="0">
                <a:ln>
                  <a:noFill/>
                </a:ln>
                <a:solidFill>
                  <a:srgbClr val="FFFF00"/>
                </a:solidFill>
                <a:effectLst/>
                <a:uLnTx/>
                <a:uFillTx/>
                <a:latin typeface="Calibri Light" panose="020F0302020204030204"/>
                <a:ea typeface="+mn-ea"/>
                <a:cs typeface="+mn-cs"/>
              </a:rPr>
              <a:t>The LEGO® Course: Engineering Design and Values</a:t>
            </a:r>
          </a:p>
        </p:txBody>
      </p:sp>
      <p:sp>
        <p:nvSpPr>
          <p:cNvPr id="20" name="Title 7">
            <a:extLst>
              <a:ext uri="{FF2B5EF4-FFF2-40B4-BE49-F238E27FC236}">
                <a16:creationId xmlns:a16="http://schemas.microsoft.com/office/drawing/2014/main" id="{B444239C-D181-7644-A540-7A824E38DC26}"/>
              </a:ext>
            </a:extLst>
          </p:cNvPr>
          <p:cNvSpPr txBox="1">
            <a:spLocks/>
          </p:cNvSpPr>
          <p:nvPr/>
        </p:nvSpPr>
        <p:spPr>
          <a:xfrm>
            <a:off x="480280" y="427997"/>
            <a:ext cx="11343027" cy="1126345"/>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3200" b="1" i="0" kern="1200" cap="all" spc="300" baseline="0">
                <a:solidFill>
                  <a:schemeClr val="accent1"/>
                </a:solidFill>
                <a:latin typeface="+mn-lt"/>
                <a:ea typeface="Arial" charset="0"/>
                <a:cs typeface="Arial"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all" spc="300" normalizeH="0" baseline="0" noProof="0" dirty="0">
                <a:ln>
                  <a:noFill/>
                </a:ln>
                <a:solidFill>
                  <a:prstClr val="white"/>
                </a:solidFill>
                <a:effectLst/>
                <a:uLnTx/>
                <a:uFillTx/>
                <a:latin typeface="Calibri" panose="020F0502020204030204"/>
                <a:cs typeface="Arial" charset="0"/>
              </a:rPr>
              <a:t>Ben </a:t>
            </a:r>
            <a:r>
              <a:rPr kumimoji="0" lang="en-US" sz="3200" b="1" i="0" u="none" strike="noStrike" kern="1200" cap="all" spc="300" normalizeH="0" baseline="0" noProof="0" dirty="0" err="1">
                <a:ln>
                  <a:noFill/>
                </a:ln>
                <a:solidFill>
                  <a:prstClr val="white"/>
                </a:solidFill>
                <a:effectLst/>
                <a:uLnTx/>
                <a:uFillTx/>
                <a:latin typeface="Calibri" panose="020F0502020204030204"/>
                <a:cs typeface="Arial" charset="0"/>
              </a:rPr>
              <a:t>Laugelli</a:t>
            </a:r>
            <a:br>
              <a:rPr kumimoji="0" lang="en-US" sz="3200" b="1" i="0" u="none" strike="noStrike" kern="1200" cap="all" spc="300" normalizeH="0" baseline="0" noProof="0" dirty="0">
                <a:ln>
                  <a:noFill/>
                </a:ln>
                <a:solidFill>
                  <a:prstClr val="white"/>
                </a:solidFill>
                <a:effectLst/>
                <a:uLnTx/>
                <a:uFillTx/>
                <a:latin typeface="Calibri" panose="020F0502020204030204"/>
                <a:cs typeface="Arial" charset="0"/>
              </a:rPr>
            </a:br>
            <a:r>
              <a:rPr kumimoji="0" lang="en-US" sz="2000" b="0" i="0" u="none" strike="noStrike" kern="1200" cap="all" spc="300" normalizeH="0" baseline="0" noProof="0" dirty="0">
                <a:ln>
                  <a:noFill/>
                </a:ln>
                <a:solidFill>
                  <a:prstClr val="white"/>
                </a:solidFill>
                <a:effectLst/>
                <a:uLnTx/>
                <a:uFillTx/>
                <a:latin typeface="Calibri" panose="020F0502020204030204"/>
                <a:cs typeface="Arial" charset="0"/>
              </a:rPr>
              <a:t>University of Virginia</a:t>
            </a:r>
          </a:p>
        </p:txBody>
      </p:sp>
      <p:sp>
        <p:nvSpPr>
          <p:cNvPr id="21" name="Text Placeholder 8">
            <a:extLst>
              <a:ext uri="{FF2B5EF4-FFF2-40B4-BE49-F238E27FC236}">
                <a16:creationId xmlns:a16="http://schemas.microsoft.com/office/drawing/2014/main" id="{43E020C8-1643-4648-9DA0-1701DE00EADC}"/>
              </a:ext>
            </a:extLst>
          </p:cNvPr>
          <p:cNvSpPr txBox="1">
            <a:spLocks/>
          </p:cNvSpPr>
          <p:nvPr/>
        </p:nvSpPr>
        <p:spPr>
          <a:xfrm>
            <a:off x="480280" y="198285"/>
            <a:ext cx="11462020" cy="317500"/>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cap="all" spc="300" baseline="0">
                <a:solidFill>
                  <a:schemeClr val="accent2"/>
                </a:solidFill>
                <a:latin typeface="+mn-lt"/>
                <a:ea typeface="Arial" charset="0"/>
                <a:cs typeface="Arial" charset="0"/>
              </a:defRPr>
            </a:lvl1pPr>
            <a:lvl2pPr marL="4572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2pPr>
            <a:lvl3pPr marL="9144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3pPr>
            <a:lvl4pPr marL="13716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4pPr>
            <a:lvl5pPr marL="18288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1" i="0" u="none" strike="noStrike" kern="1200" cap="all" spc="300" normalizeH="0" baseline="0" noProof="0" dirty="0">
                <a:ln>
                  <a:noFill/>
                </a:ln>
                <a:solidFill>
                  <a:prstClr val="white"/>
                </a:solidFill>
                <a:effectLst/>
                <a:uLnTx/>
                <a:uFillTx/>
                <a:latin typeface="Calibri" panose="020F0502020204030204"/>
                <a:cs typeface="Arial" charset="0"/>
              </a:rPr>
              <a:t>STS Across the Commonwealth</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400" b="1" i="0" u="none" strike="noStrike" kern="1200" cap="all" spc="300" normalizeH="0" baseline="0" noProof="0" dirty="0">
              <a:ln>
                <a:noFill/>
              </a:ln>
              <a:solidFill>
                <a:prstClr val="black"/>
              </a:solidFill>
              <a:effectLst/>
              <a:uLnTx/>
              <a:uFillTx/>
              <a:latin typeface="Calibri" panose="020F0502020204030204"/>
              <a:cs typeface="Arial" charset="0"/>
            </a:endParaRPr>
          </a:p>
        </p:txBody>
      </p:sp>
      <p:cxnSp>
        <p:nvCxnSpPr>
          <p:cNvPr id="26" name="Straight Connector 25">
            <a:extLst>
              <a:ext uri="{FF2B5EF4-FFF2-40B4-BE49-F238E27FC236}">
                <a16:creationId xmlns:a16="http://schemas.microsoft.com/office/drawing/2014/main" id="{1376B34F-F2B2-5A41-8A10-34DE3EB07A34}"/>
              </a:ext>
            </a:extLst>
          </p:cNvPr>
          <p:cNvCxnSpPr>
            <a:cxnSpLocks/>
          </p:cNvCxnSpPr>
          <p:nvPr/>
        </p:nvCxnSpPr>
        <p:spPr>
          <a:xfrm>
            <a:off x="-117231" y="1554342"/>
            <a:ext cx="124381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05D4D65-FA98-1952-9503-C49CB32D2507}"/>
              </a:ext>
            </a:extLst>
          </p:cNvPr>
          <p:cNvPicPr>
            <a:picLocks noChangeAspect="1"/>
          </p:cNvPicPr>
          <p:nvPr/>
        </p:nvPicPr>
        <p:blipFill>
          <a:blip r:embed="rId2"/>
          <a:stretch>
            <a:fillRect/>
          </a:stretch>
        </p:blipFill>
        <p:spPr>
          <a:xfrm>
            <a:off x="8458200" y="2155850"/>
            <a:ext cx="3253519" cy="3668535"/>
          </a:xfrm>
          <a:prstGeom prst="rect">
            <a:avLst/>
          </a:prstGeom>
        </p:spPr>
      </p:pic>
    </p:spTree>
    <p:extLst>
      <p:ext uri="{BB962C8B-B14F-4D97-AF65-F5344CB8AC3E}">
        <p14:creationId xmlns:p14="http://schemas.microsoft.com/office/powerpoint/2010/main" val="832377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Text, timeline&#10;&#10;Description automatically generated">
            <a:extLst>
              <a:ext uri="{FF2B5EF4-FFF2-40B4-BE49-F238E27FC236}">
                <a16:creationId xmlns:a16="http://schemas.microsoft.com/office/drawing/2014/main" id="{9398EE85-4F3A-4A0F-B98D-B0FDC77FE9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247" b="10247"/>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AA62C9C-5718-4AA5-BCBF-D6A7E99A3F95}"/>
              </a:ext>
            </a:extLst>
          </p:cNvPr>
          <p:cNvSpPr>
            <a:spLocks noGrp="1"/>
          </p:cNvSpPr>
          <p:nvPr>
            <p:ph type="title"/>
          </p:nvPr>
        </p:nvSpPr>
        <p:spPr>
          <a:xfrm>
            <a:off x="446689" y="1638301"/>
            <a:ext cx="4786976" cy="1342754"/>
          </a:xfrm>
        </p:spPr>
        <p:txBody>
          <a:bodyPr>
            <a:normAutofit fontScale="90000"/>
          </a:bodyPr>
          <a:lstStyle/>
          <a:p>
            <a:pPr algn="ctr"/>
            <a:r>
              <a:rPr lang="en-US" altLang="en-US" sz="3600" b="1" dirty="0">
                <a:latin typeface="+mn-lt"/>
              </a:rPr>
              <a:t>Lessons from Kazakhstan’s Nevada-Semipalatinsk anti-nuclear movement</a:t>
            </a:r>
            <a:endParaRPr lang="en-US" sz="3600" b="1" dirty="0">
              <a:latin typeface="+mn-lt"/>
            </a:endParaRPr>
          </a:p>
        </p:txBody>
      </p:sp>
      <p:cxnSp>
        <p:nvCxnSpPr>
          <p:cNvPr id="16" name="Straight Connector 15">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EC165FD-5286-4D42-8E5A-CE70607934DD}"/>
              </a:ext>
            </a:extLst>
          </p:cNvPr>
          <p:cNvSpPr>
            <a:spLocks noGrp="1"/>
          </p:cNvSpPr>
          <p:nvPr>
            <p:ph idx="1"/>
          </p:nvPr>
        </p:nvSpPr>
        <p:spPr>
          <a:xfrm>
            <a:off x="304798" y="2981054"/>
            <a:ext cx="7523019" cy="3876936"/>
          </a:xfrm>
        </p:spPr>
        <p:txBody>
          <a:bodyPr anchor="ctr">
            <a:normAutofit fontScale="70000" lnSpcReduction="20000"/>
          </a:bodyPr>
          <a:lstStyle/>
          <a:p>
            <a:pPr marL="0" indent="0">
              <a:buNone/>
            </a:pPr>
            <a:r>
              <a:rPr lang="en-US" sz="3400" b="1" i="1" dirty="0"/>
              <a:t>Kulyash Zhumadilova, Virginia Tech</a:t>
            </a:r>
          </a:p>
          <a:p>
            <a:pPr eaLnBrk="1" hangingPunct="1">
              <a:buClr>
                <a:srgbClr val="81BC00"/>
              </a:buClr>
            </a:pPr>
            <a:r>
              <a:rPr lang="en-US" altLang="en-US" b="1" dirty="0"/>
              <a:t>Underground explosions on February 12 and 17, 1989</a:t>
            </a:r>
          </a:p>
          <a:p>
            <a:pPr eaLnBrk="1" hangingPunct="1">
              <a:buClr>
                <a:srgbClr val="81BC00"/>
              </a:buClr>
            </a:pPr>
            <a:r>
              <a:rPr lang="en-US" altLang="en-US" b="1" dirty="0"/>
              <a:t>February 28 – The House of Writers </a:t>
            </a:r>
          </a:p>
          <a:p>
            <a:pPr eaLnBrk="1" hangingPunct="1">
              <a:buClr>
                <a:srgbClr val="81BC00"/>
              </a:buClr>
            </a:pPr>
            <a:r>
              <a:rPr lang="en-US" altLang="en-US" b="1" dirty="0"/>
              <a:t>February – April 1989 – 7 petitions (approx. 2 million signatures)</a:t>
            </a:r>
          </a:p>
          <a:p>
            <a:pPr eaLnBrk="1" hangingPunct="1">
              <a:buClr>
                <a:srgbClr val="81BC00"/>
              </a:buClr>
            </a:pPr>
            <a:r>
              <a:rPr lang="en-US" altLang="en-US" b="1" dirty="0"/>
              <a:t>October 21-23, 1989 – protests</a:t>
            </a:r>
          </a:p>
          <a:p>
            <a:r>
              <a:rPr lang="en-US" altLang="en-US" b="1" dirty="0"/>
              <a:t>August 29, 1991 Polygon was closed</a:t>
            </a:r>
          </a:p>
          <a:p>
            <a:r>
              <a:rPr lang="en-US" altLang="en-US" b="1" dirty="0"/>
              <a:t>December 16, 1991 Kazakhstan celebrated its Independence Day</a:t>
            </a:r>
          </a:p>
          <a:p>
            <a:r>
              <a:rPr lang="en-US" altLang="en-US" b="1" dirty="0"/>
              <a:t>Disarmament and non-proliferation as focus in international policy</a:t>
            </a:r>
          </a:p>
          <a:p>
            <a:r>
              <a:rPr lang="en-US" sz="2900" b="1" dirty="0"/>
              <a:t>Ecology and environmentalism </a:t>
            </a:r>
          </a:p>
          <a:p>
            <a:r>
              <a:rPr lang="en-US" sz="2900" b="1" dirty="0"/>
              <a:t>co-opted by establishment</a:t>
            </a:r>
          </a:p>
          <a:p>
            <a:r>
              <a:rPr lang="en-US" sz="2900" b="1" dirty="0"/>
              <a:t>Back to nuclear?</a:t>
            </a:r>
          </a:p>
        </p:txBody>
      </p:sp>
      <p:pic>
        <p:nvPicPr>
          <p:cNvPr id="18" name="Picture 3" descr="A picture containing text, clipart&#10;&#10;Description automatically generated">
            <a:extLst>
              <a:ext uri="{FF2B5EF4-FFF2-40B4-BE49-F238E27FC236}">
                <a16:creationId xmlns:a16="http://schemas.microsoft.com/office/drawing/2014/main" id="{0D7F88CF-561A-4B10-9003-AE895FFD45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7534" b="1905"/>
          <a:stretch/>
        </p:blipFill>
        <p:spPr bwMode="auto">
          <a:xfrm>
            <a:off x="-509356" y="0"/>
            <a:ext cx="2293911" cy="167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Logo&#10;&#10;Description automatically generated">
            <a:extLst>
              <a:ext uri="{FF2B5EF4-FFF2-40B4-BE49-F238E27FC236}">
                <a16:creationId xmlns:a16="http://schemas.microsoft.com/office/drawing/2014/main" id="{C74CAD49-38BA-451B-8E0F-13E6F84BC9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0624" y="6400800"/>
            <a:ext cx="841375" cy="400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A group of people holding a banner&#10;&#10;Description automatically generated with medium confidence">
            <a:extLst>
              <a:ext uri="{FF2B5EF4-FFF2-40B4-BE49-F238E27FC236}">
                <a16:creationId xmlns:a16="http://schemas.microsoft.com/office/drawing/2014/main" id="{88E79010-D8A8-47C7-A004-EAFF943265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9031" y="-28207"/>
            <a:ext cx="2074339" cy="151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A picture containing text, outdoor, people, group&#10;&#10;Description automatically generated">
            <a:extLst>
              <a:ext uri="{FF2B5EF4-FFF2-40B4-BE49-F238E27FC236}">
                <a16:creationId xmlns:a16="http://schemas.microsoft.com/office/drawing/2014/main" id="{C3F07A12-36EB-41F2-8CFB-70ECF5E73F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6307" y="5747657"/>
            <a:ext cx="1765130" cy="11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erson in a suit holding a book&#10;&#10;Description automatically generated with low confidence">
            <a:extLst>
              <a:ext uri="{FF2B5EF4-FFF2-40B4-BE49-F238E27FC236}">
                <a16:creationId xmlns:a16="http://schemas.microsoft.com/office/drawing/2014/main" id="{38A8A255-8BB5-4442-949F-2C020838B2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10873" y="-28206"/>
            <a:ext cx="981126" cy="1378036"/>
          </a:xfrm>
          <a:prstGeom prst="rect">
            <a:avLst/>
          </a:prstGeom>
        </p:spPr>
      </p:pic>
    </p:spTree>
    <p:extLst>
      <p:ext uri="{BB962C8B-B14F-4D97-AF65-F5344CB8AC3E}">
        <p14:creationId xmlns:p14="http://schemas.microsoft.com/office/powerpoint/2010/main" val="11932597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EB2AF-DBE8-A247-89B8-A3FA5F421AA5}"/>
              </a:ext>
            </a:extLst>
          </p:cNvPr>
          <p:cNvSpPr>
            <a:spLocks noGrp="1"/>
          </p:cNvSpPr>
          <p:nvPr>
            <p:ph type="title"/>
          </p:nvPr>
        </p:nvSpPr>
        <p:spPr>
          <a:xfrm>
            <a:off x="729343" y="2357210"/>
            <a:ext cx="10515600" cy="1325563"/>
          </a:xfrm>
        </p:spPr>
        <p:txBody>
          <a:bodyPr>
            <a:normAutofit fontScale="90000"/>
          </a:bodyPr>
          <a:lstStyle/>
          <a:p>
            <a:pPr algn="ctr"/>
            <a:r>
              <a:rPr lang="en-US" dirty="0"/>
              <a:t>STS across the Commonwealth</a:t>
            </a:r>
            <a:br>
              <a:rPr lang="en-US" dirty="0"/>
            </a:br>
            <a:r>
              <a:rPr lang="en-US" dirty="0"/>
              <a:t>Lightning Talks</a:t>
            </a:r>
            <a:br>
              <a:rPr lang="en-US" dirty="0"/>
            </a:br>
            <a:br>
              <a:rPr lang="en-US" dirty="0"/>
            </a:br>
            <a:r>
              <a:rPr lang="en-US" dirty="0"/>
              <a:t>Session A</a:t>
            </a:r>
          </a:p>
        </p:txBody>
      </p:sp>
    </p:spTree>
    <p:extLst>
      <p:ext uri="{BB962C8B-B14F-4D97-AF65-F5344CB8AC3E}">
        <p14:creationId xmlns:p14="http://schemas.microsoft.com/office/powerpoint/2010/main" val="2772625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2C4D4-A928-DA98-731A-D1C43B502ED4}"/>
              </a:ext>
            </a:extLst>
          </p:cNvPr>
          <p:cNvSpPr>
            <a:spLocks noGrp="1"/>
          </p:cNvSpPr>
          <p:nvPr>
            <p:ph type="ctrTitle"/>
          </p:nvPr>
        </p:nvSpPr>
        <p:spPr>
          <a:xfrm>
            <a:off x="8382055" y="1241266"/>
            <a:ext cx="3161016" cy="3153753"/>
          </a:xfrm>
        </p:spPr>
        <p:txBody>
          <a:bodyPr>
            <a:normAutofit/>
          </a:bodyPr>
          <a:lstStyle/>
          <a:p>
            <a:r>
              <a:rPr lang="en-US">
                <a:solidFill>
                  <a:srgbClr val="EBEBEB"/>
                </a:solidFill>
              </a:rPr>
              <a:t>     Women in STEM:</a:t>
            </a:r>
          </a:p>
        </p:txBody>
      </p:sp>
      <p:sp>
        <p:nvSpPr>
          <p:cNvPr id="3" name="Subtitle 2">
            <a:extLst>
              <a:ext uri="{FF2B5EF4-FFF2-40B4-BE49-F238E27FC236}">
                <a16:creationId xmlns:a16="http://schemas.microsoft.com/office/drawing/2014/main" id="{192A1A93-D35C-AB4B-9E35-92A560CBEFFB}"/>
              </a:ext>
            </a:extLst>
          </p:cNvPr>
          <p:cNvSpPr>
            <a:spLocks noGrp="1"/>
          </p:cNvSpPr>
          <p:nvPr>
            <p:ph type="subTitle" idx="1"/>
          </p:nvPr>
        </p:nvSpPr>
        <p:spPr>
          <a:xfrm>
            <a:off x="8382055" y="4591665"/>
            <a:ext cx="3161016" cy="1622322"/>
          </a:xfrm>
        </p:spPr>
        <p:txBody>
          <a:bodyPr>
            <a:normAutofit/>
          </a:bodyPr>
          <a:lstStyle/>
          <a:p>
            <a:pPr>
              <a:lnSpc>
                <a:spcPct val="90000"/>
              </a:lnSpc>
            </a:pPr>
            <a:r>
              <a:rPr lang="en-US" sz="1700"/>
              <a:t>Has the environment in STEM workplaces changed after #METOO?</a:t>
            </a:r>
          </a:p>
          <a:p>
            <a:pPr>
              <a:lnSpc>
                <a:spcPct val="90000"/>
              </a:lnSpc>
            </a:pPr>
            <a:r>
              <a:rPr lang="en-US" sz="1700"/>
              <a:t>Prof Carolyn Byerly, Howard University and Prof Andrea Press, UVA</a:t>
            </a:r>
          </a:p>
        </p:txBody>
      </p:sp>
      <p:grpSp>
        <p:nvGrpSpPr>
          <p:cNvPr id="17" name="Group 10">
            <a:extLst>
              <a:ext uri="{FF2B5EF4-FFF2-40B4-BE49-F238E27FC236}">
                <a16:creationId xmlns:a16="http://schemas.microsoft.com/office/drawing/2014/main" id="{25A657F0-42F3-40D3-BC75-7DA1F5C6A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12" name="Rectangle 11">
              <a:extLst>
                <a:ext uri="{FF2B5EF4-FFF2-40B4-BE49-F238E27FC236}">
                  <a16:creationId xmlns:a16="http://schemas.microsoft.com/office/drawing/2014/main" id="{2E94FF68-7A60-47B7-AB98-1674FC7F2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42B4F8D7-4E9C-45EF-9072-1AF32CEF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4" name="Freeform 5">
              <a:extLst>
                <a:ext uri="{FF2B5EF4-FFF2-40B4-BE49-F238E27FC236}">
                  <a16:creationId xmlns:a16="http://schemas.microsoft.com/office/drawing/2014/main" id="{3ECBDDDB-593C-40F0-8E80-AA75798EE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5" name="Picture 4" descr="A picture containing text, person, person, suit&#10;&#10;Description automatically generated">
            <a:extLst>
              <a:ext uri="{FF2B5EF4-FFF2-40B4-BE49-F238E27FC236}">
                <a16:creationId xmlns:a16="http://schemas.microsoft.com/office/drawing/2014/main" id="{022BE07C-F2A6-AA5A-01F0-33349FB1844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016974" y="1114621"/>
            <a:ext cx="4628758" cy="4628758"/>
          </a:xfrm>
          <a:prstGeom prst="rect">
            <a:avLst/>
          </a:prstGeom>
        </p:spPr>
      </p:pic>
      <p:sp>
        <p:nvSpPr>
          <p:cNvPr id="6" name="TextBox 5">
            <a:extLst>
              <a:ext uri="{FF2B5EF4-FFF2-40B4-BE49-F238E27FC236}">
                <a16:creationId xmlns:a16="http://schemas.microsoft.com/office/drawing/2014/main" id="{C6DCB660-F719-ACC8-F6A2-99B20BF8FF0D}"/>
              </a:ext>
            </a:extLst>
          </p:cNvPr>
          <p:cNvSpPr txBox="1"/>
          <p:nvPr/>
        </p:nvSpPr>
        <p:spPr>
          <a:xfrm>
            <a:off x="3772831" y="5543324"/>
            <a:ext cx="2872901"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3" tooltip="https://othersociologist.com/2015/04/13/marie-maynard-daly/">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hlinkClick r:id="rId4" tooltip="https://creativecommons.org/licenses/by-nc-nd/3.0/">
                  <a:extLst>
                    <a:ext uri="{A12FA001-AC4F-418D-AE19-62706E023703}">
                      <ahyp:hlinkClr xmlns:ahyp="http://schemas.microsoft.com/office/drawing/2018/hyperlinkcolor" val="tx"/>
                    </a:ext>
                  </a:extLst>
                </a:hlinkClick>
              </a:rPr>
              <a:t>CC BY-NC-ND</a:t>
            </a:r>
            <a:endParaRPr kumimoji="0" lang="en-US" sz="700" b="0" i="0" u="none" strike="noStrike" kern="1200" cap="none" spc="0" normalizeH="0" baseline="0" noProof="0">
              <a:ln>
                <a:noFill/>
              </a:ln>
              <a:solidFill>
                <a:srgbClr val="FF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151330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35A11-9599-4870-9DAE-35EC0DE79154}"/>
              </a:ext>
            </a:extLst>
          </p:cNvPr>
          <p:cNvSpPr>
            <a:spLocks noGrp="1"/>
          </p:cNvSpPr>
          <p:nvPr>
            <p:ph type="ctrTitle"/>
          </p:nvPr>
        </p:nvSpPr>
        <p:spPr>
          <a:xfrm>
            <a:off x="1603780" y="1081660"/>
            <a:ext cx="9144000" cy="626657"/>
          </a:xfrm>
        </p:spPr>
        <p:txBody>
          <a:bodyPr>
            <a:noAutofit/>
          </a:bodyPr>
          <a:lstStyle/>
          <a:p>
            <a:r>
              <a:rPr lang="en-US" sz="4400" dirty="0">
                <a:latin typeface="Garamond" panose="02020404030301010803" pitchFamily="18" charset="0"/>
              </a:rPr>
              <a:t>Medicine and Minorities</a:t>
            </a:r>
            <a:br>
              <a:rPr lang="en-US" sz="4400" dirty="0">
                <a:latin typeface="Garamond" panose="02020404030301010803" pitchFamily="18" charset="0"/>
              </a:rPr>
            </a:br>
            <a:r>
              <a:rPr lang="en-US" sz="2000" dirty="0">
                <a:latin typeface="Garamond" panose="02020404030301010803" pitchFamily="18" charset="0"/>
              </a:rPr>
              <a:t>Craig Konnoth, J.D., </a:t>
            </a:r>
            <a:r>
              <a:rPr lang="en-US" sz="2000" dirty="0" err="1">
                <a:latin typeface="Garamond" panose="02020404030301010803" pitchFamily="18" charset="0"/>
              </a:rPr>
              <a:t>M.Phil</a:t>
            </a:r>
            <a:br>
              <a:rPr lang="en-US" sz="2000" dirty="0">
                <a:latin typeface="Garamond" panose="02020404030301010803" pitchFamily="18" charset="0"/>
              </a:rPr>
            </a:br>
            <a:r>
              <a:rPr lang="en-US" sz="2000" dirty="0">
                <a:latin typeface="Garamond" panose="02020404030301010803" pitchFamily="18" charset="0"/>
              </a:rPr>
              <a:t>Professor of Law, University of Virginia</a:t>
            </a:r>
            <a:br>
              <a:rPr lang="en-US" sz="2000" dirty="0">
                <a:latin typeface="Garamond" panose="02020404030301010803" pitchFamily="18" charset="0"/>
              </a:rPr>
            </a:br>
            <a:r>
              <a:rPr lang="en-US" sz="2000" dirty="0" err="1">
                <a:latin typeface="Garamond" panose="02020404030301010803" pitchFamily="18" charset="0"/>
              </a:rPr>
              <a:t>Greenwall</a:t>
            </a:r>
            <a:r>
              <a:rPr lang="en-US" sz="2000" dirty="0">
                <a:latin typeface="Garamond" panose="02020404030301010803" pitchFamily="18" charset="0"/>
              </a:rPr>
              <a:t> Foundation Scholar</a:t>
            </a:r>
            <a:endParaRPr lang="en-US" sz="4400" dirty="0">
              <a:latin typeface="Garamond" panose="02020404030301010803" pitchFamily="18" charset="0"/>
            </a:endParaRPr>
          </a:p>
        </p:txBody>
      </p:sp>
      <p:graphicFrame>
        <p:nvGraphicFramePr>
          <p:cNvPr id="4" name="Table 3">
            <a:extLst>
              <a:ext uri="{FF2B5EF4-FFF2-40B4-BE49-F238E27FC236}">
                <a16:creationId xmlns:a16="http://schemas.microsoft.com/office/drawing/2014/main" id="{62324F47-3177-466D-959D-9656EAE2EF02}"/>
              </a:ext>
            </a:extLst>
          </p:cNvPr>
          <p:cNvGraphicFramePr>
            <a:graphicFrameLocks noGrp="1"/>
          </p:cNvGraphicFramePr>
          <p:nvPr/>
        </p:nvGraphicFramePr>
        <p:xfrm>
          <a:off x="1031001" y="4271291"/>
          <a:ext cx="10175001" cy="2022804"/>
        </p:xfrm>
        <a:graphic>
          <a:graphicData uri="http://schemas.openxmlformats.org/drawingml/2006/table">
            <a:tbl>
              <a:tblPr firstRow="1" firstCol="1" bandRow="1">
                <a:tableStyleId>{5C22544A-7EE6-4342-B048-85BDC9FD1C3A}</a:tableStyleId>
              </a:tblPr>
              <a:tblGrid>
                <a:gridCol w="4295839">
                  <a:extLst>
                    <a:ext uri="{9D8B030D-6E8A-4147-A177-3AD203B41FA5}">
                      <a16:colId xmlns:a16="http://schemas.microsoft.com/office/drawing/2014/main" val="3814544852"/>
                    </a:ext>
                  </a:extLst>
                </a:gridCol>
                <a:gridCol w="3338481">
                  <a:extLst>
                    <a:ext uri="{9D8B030D-6E8A-4147-A177-3AD203B41FA5}">
                      <a16:colId xmlns:a16="http://schemas.microsoft.com/office/drawing/2014/main" val="2819494575"/>
                    </a:ext>
                  </a:extLst>
                </a:gridCol>
                <a:gridCol w="2540681">
                  <a:extLst>
                    <a:ext uri="{9D8B030D-6E8A-4147-A177-3AD203B41FA5}">
                      <a16:colId xmlns:a16="http://schemas.microsoft.com/office/drawing/2014/main" val="1845422501"/>
                    </a:ext>
                  </a:extLst>
                </a:gridCol>
              </a:tblGrid>
              <a:tr h="505701">
                <a:tc>
                  <a:txBody>
                    <a:bodyPr/>
                    <a:lstStyle/>
                    <a:p>
                      <a:pPr marL="0" marR="0" algn="just">
                        <a:lnSpc>
                          <a:spcPct val="107000"/>
                        </a:lnSpc>
                        <a:spcBef>
                          <a:spcPts val="0"/>
                        </a:spcBef>
                        <a:spcAft>
                          <a:spcPts val="0"/>
                        </a:spcAft>
                      </a:pPr>
                      <a:r>
                        <a:rPr lang="en-US" sz="2000" dirty="0">
                          <a:effectLst/>
                          <a:latin typeface="Garamond" panose="02020404030301010803" pitchFamily="18" charset="0"/>
                        </a:rPr>
                        <a:t>Goal of Oppression</a:t>
                      </a:r>
                      <a:endParaRPr lang="en-US" sz="2000" dirty="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000" dirty="0">
                          <a:effectLst/>
                          <a:latin typeface="Garamond" panose="02020404030301010803" pitchFamily="18" charset="0"/>
                        </a:rPr>
                        <a:t>Stigma (cultural imperialism)</a:t>
                      </a:r>
                      <a:endParaRPr lang="en-US" sz="2000" dirty="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000" dirty="0">
                          <a:effectLst/>
                          <a:latin typeface="Garamond" panose="02020404030301010803" pitchFamily="18" charset="0"/>
                        </a:rPr>
                        <a:t>Coercion (Violence)</a:t>
                      </a:r>
                      <a:endParaRPr lang="en-US" sz="2000" dirty="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23103988"/>
                  </a:ext>
                </a:extLst>
              </a:tr>
              <a:tr h="505701">
                <a:tc>
                  <a:txBody>
                    <a:bodyPr/>
                    <a:lstStyle/>
                    <a:p>
                      <a:pPr marL="0" marR="0" algn="just">
                        <a:lnSpc>
                          <a:spcPct val="107000"/>
                        </a:lnSpc>
                        <a:spcBef>
                          <a:spcPts val="0"/>
                        </a:spcBef>
                        <a:spcAft>
                          <a:spcPts val="0"/>
                        </a:spcAft>
                      </a:pPr>
                      <a:r>
                        <a:rPr lang="en-US" sz="2000" dirty="0">
                          <a:effectLst/>
                          <a:latin typeface="Garamond" panose="02020404030301010803" pitchFamily="18" charset="0"/>
                        </a:rPr>
                        <a:t>Control (powerlessness)</a:t>
                      </a:r>
                      <a:endParaRPr lang="en-US" sz="2000" dirty="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000">
                          <a:effectLst/>
                          <a:latin typeface="Garamond" panose="02020404030301010803" pitchFamily="18" charset="0"/>
                        </a:rPr>
                        <a:t> </a:t>
                      </a:r>
                      <a:endParaRPr lang="en-US" sz="20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000" dirty="0">
                          <a:effectLst/>
                          <a:latin typeface="Garamond" panose="02020404030301010803" pitchFamily="18" charset="0"/>
                        </a:rPr>
                        <a:t> </a:t>
                      </a:r>
                      <a:endParaRPr lang="en-US" sz="2000" dirty="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1538012"/>
                  </a:ext>
                </a:extLst>
              </a:tr>
              <a:tr h="505701">
                <a:tc>
                  <a:txBody>
                    <a:bodyPr/>
                    <a:lstStyle/>
                    <a:p>
                      <a:pPr marL="0" marR="0" algn="just">
                        <a:lnSpc>
                          <a:spcPct val="107000"/>
                        </a:lnSpc>
                        <a:spcBef>
                          <a:spcPts val="0"/>
                        </a:spcBef>
                        <a:spcAft>
                          <a:spcPts val="0"/>
                        </a:spcAft>
                      </a:pPr>
                      <a:r>
                        <a:rPr lang="en-US" sz="2000">
                          <a:effectLst/>
                          <a:latin typeface="Garamond" panose="02020404030301010803" pitchFamily="18" charset="0"/>
                        </a:rPr>
                        <a:t>Exploitation</a:t>
                      </a:r>
                      <a:endParaRPr lang="en-US" sz="20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000">
                          <a:effectLst/>
                          <a:latin typeface="Garamond" panose="02020404030301010803" pitchFamily="18" charset="0"/>
                        </a:rPr>
                        <a:t> </a:t>
                      </a:r>
                      <a:endParaRPr lang="en-US" sz="20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000" dirty="0">
                          <a:effectLst/>
                          <a:latin typeface="Garamond" panose="02020404030301010803" pitchFamily="18" charset="0"/>
                        </a:rPr>
                        <a:t> </a:t>
                      </a:r>
                      <a:endParaRPr lang="en-US" sz="2000" dirty="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53751476"/>
                  </a:ext>
                </a:extLst>
              </a:tr>
              <a:tr h="505701">
                <a:tc>
                  <a:txBody>
                    <a:bodyPr/>
                    <a:lstStyle/>
                    <a:p>
                      <a:pPr marL="0" marR="0" algn="just">
                        <a:lnSpc>
                          <a:spcPct val="107000"/>
                        </a:lnSpc>
                        <a:spcBef>
                          <a:spcPts val="0"/>
                        </a:spcBef>
                        <a:spcAft>
                          <a:spcPts val="0"/>
                        </a:spcAft>
                      </a:pPr>
                      <a:r>
                        <a:rPr lang="en-US" sz="2000" dirty="0">
                          <a:effectLst/>
                          <a:latin typeface="Garamond" panose="02020404030301010803" pitchFamily="18" charset="0"/>
                        </a:rPr>
                        <a:t>Exclusion (marginalization)</a:t>
                      </a:r>
                      <a:endParaRPr lang="en-US" sz="2000" dirty="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000">
                          <a:effectLst/>
                          <a:latin typeface="Garamond" panose="02020404030301010803" pitchFamily="18" charset="0"/>
                        </a:rPr>
                        <a:t> </a:t>
                      </a:r>
                      <a:endParaRPr lang="en-US" sz="20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000" dirty="0">
                          <a:effectLst/>
                          <a:latin typeface="Garamond" panose="02020404030301010803" pitchFamily="18" charset="0"/>
                        </a:rPr>
                        <a:t> </a:t>
                      </a:r>
                      <a:endParaRPr lang="en-US" sz="2000" dirty="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7540137"/>
                  </a:ext>
                </a:extLst>
              </a:tr>
            </a:tbl>
          </a:graphicData>
        </a:graphic>
      </p:graphicFrame>
      <p:graphicFrame>
        <p:nvGraphicFramePr>
          <p:cNvPr id="5" name="Table 4">
            <a:extLst>
              <a:ext uri="{FF2B5EF4-FFF2-40B4-BE49-F238E27FC236}">
                <a16:creationId xmlns:a16="http://schemas.microsoft.com/office/drawing/2014/main" id="{4541B390-66C8-4E86-86AC-0137E7C4A3D2}"/>
              </a:ext>
            </a:extLst>
          </p:cNvPr>
          <p:cNvGraphicFramePr>
            <a:graphicFrameLocks noGrp="1"/>
          </p:cNvGraphicFramePr>
          <p:nvPr/>
        </p:nvGraphicFramePr>
        <p:xfrm>
          <a:off x="1031001" y="2036800"/>
          <a:ext cx="10230234" cy="1906008"/>
        </p:xfrm>
        <a:graphic>
          <a:graphicData uri="http://schemas.openxmlformats.org/drawingml/2006/table">
            <a:tbl>
              <a:tblPr firstRow="1" firstCol="1" bandRow="1">
                <a:tableStyleId>{5C22544A-7EE6-4342-B048-85BDC9FD1C3A}</a:tableStyleId>
              </a:tblPr>
              <a:tblGrid>
                <a:gridCol w="5326840">
                  <a:extLst>
                    <a:ext uri="{9D8B030D-6E8A-4147-A177-3AD203B41FA5}">
                      <a16:colId xmlns:a16="http://schemas.microsoft.com/office/drawing/2014/main" val="3814544852"/>
                    </a:ext>
                  </a:extLst>
                </a:gridCol>
                <a:gridCol w="2509998">
                  <a:extLst>
                    <a:ext uri="{9D8B030D-6E8A-4147-A177-3AD203B41FA5}">
                      <a16:colId xmlns:a16="http://schemas.microsoft.com/office/drawing/2014/main" val="2819494575"/>
                    </a:ext>
                  </a:extLst>
                </a:gridCol>
                <a:gridCol w="2393396">
                  <a:extLst>
                    <a:ext uri="{9D8B030D-6E8A-4147-A177-3AD203B41FA5}">
                      <a16:colId xmlns:a16="http://schemas.microsoft.com/office/drawing/2014/main" val="1845422501"/>
                    </a:ext>
                  </a:extLst>
                </a:gridCol>
              </a:tblGrid>
              <a:tr h="476502">
                <a:tc>
                  <a:txBody>
                    <a:bodyPr/>
                    <a:lstStyle/>
                    <a:p>
                      <a:pPr marL="0" marR="0" algn="just">
                        <a:lnSpc>
                          <a:spcPct val="107000"/>
                        </a:lnSpc>
                        <a:spcBef>
                          <a:spcPts val="0"/>
                        </a:spcBef>
                        <a:spcAft>
                          <a:spcPts val="0"/>
                        </a:spcAft>
                      </a:pPr>
                      <a:endParaRPr lang="en-US" sz="2000" dirty="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000" dirty="0">
                          <a:effectLst/>
                          <a:latin typeface="Garamond" panose="02020404030301010803" pitchFamily="18" charset="0"/>
                        </a:rPr>
                        <a:t>Race</a:t>
                      </a:r>
                      <a:endParaRPr lang="en-US" sz="2000" dirty="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000" dirty="0">
                          <a:effectLst/>
                          <a:latin typeface="Garamond" panose="02020404030301010803" pitchFamily="18" charset="0"/>
                        </a:rPr>
                        <a:t>Sex </a:t>
                      </a:r>
                      <a:endParaRPr lang="en-US" sz="2000" dirty="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23103988"/>
                  </a:ext>
                </a:extLst>
              </a:tr>
              <a:tr h="476502">
                <a:tc>
                  <a:txBody>
                    <a:bodyPr/>
                    <a:lstStyle/>
                    <a:p>
                      <a:pPr marL="0" marR="0" algn="just">
                        <a:lnSpc>
                          <a:spcPct val="107000"/>
                        </a:lnSpc>
                        <a:spcBef>
                          <a:spcPts val="0"/>
                        </a:spcBef>
                        <a:spcAft>
                          <a:spcPts val="0"/>
                        </a:spcAft>
                      </a:pPr>
                      <a:r>
                        <a:rPr lang="en-US" sz="2000" dirty="0">
                          <a:effectLst/>
                          <a:latin typeface="Garamond" panose="02020404030301010803" pitchFamily="18" charset="0"/>
                          <a:ea typeface="Calibri" panose="020F0502020204030204" pitchFamily="34" charset="0"/>
                          <a:cs typeface="Times New Roman" panose="02020603050405020304" pitchFamily="18" charset="0"/>
                        </a:rPr>
                        <a:t>Physical Empiricism (1870-1920)</a:t>
                      </a:r>
                    </a:p>
                  </a:txBody>
                  <a:tcPr marL="68580" marR="68580" marT="0" marB="0"/>
                </a:tc>
                <a:tc>
                  <a:txBody>
                    <a:bodyPr/>
                    <a:lstStyle/>
                    <a:p>
                      <a:pPr marL="0" marR="0" algn="just">
                        <a:lnSpc>
                          <a:spcPct val="107000"/>
                        </a:lnSpc>
                        <a:spcBef>
                          <a:spcPts val="0"/>
                        </a:spcBef>
                        <a:spcAft>
                          <a:spcPts val="0"/>
                        </a:spcAft>
                      </a:pPr>
                      <a:r>
                        <a:rPr lang="en-US" sz="2000" dirty="0">
                          <a:effectLst/>
                          <a:latin typeface="Garamond" panose="02020404030301010803" pitchFamily="18" charset="0"/>
                        </a:rPr>
                        <a:t> </a:t>
                      </a:r>
                      <a:endParaRPr lang="en-US" sz="2000" dirty="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000">
                          <a:effectLst/>
                          <a:latin typeface="Garamond" panose="02020404030301010803" pitchFamily="18" charset="0"/>
                        </a:rPr>
                        <a:t> </a:t>
                      </a:r>
                      <a:endParaRPr lang="en-US" sz="20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1538012"/>
                  </a:ext>
                </a:extLst>
              </a:tr>
              <a:tr h="476502">
                <a:tc>
                  <a:txBody>
                    <a:bodyPr/>
                    <a:lstStyle/>
                    <a:p>
                      <a:pPr marL="0" marR="0" algn="just">
                        <a:lnSpc>
                          <a:spcPct val="107000"/>
                        </a:lnSpc>
                        <a:spcBef>
                          <a:spcPts val="0"/>
                        </a:spcBef>
                        <a:spcAft>
                          <a:spcPts val="0"/>
                        </a:spcAft>
                      </a:pPr>
                      <a:r>
                        <a:rPr lang="en-US" sz="2000" dirty="0">
                          <a:effectLst/>
                          <a:latin typeface="Garamond" panose="02020404030301010803" pitchFamily="18" charset="0"/>
                          <a:ea typeface="Calibri" panose="020F0502020204030204" pitchFamily="34" charset="0"/>
                          <a:cs typeface="Times New Roman" panose="02020603050405020304" pitchFamily="18" charset="0"/>
                        </a:rPr>
                        <a:t>Non-Biological Theories (1920-1970)</a:t>
                      </a:r>
                    </a:p>
                  </a:txBody>
                  <a:tcPr marL="68580" marR="68580" marT="0" marB="0"/>
                </a:tc>
                <a:tc>
                  <a:txBody>
                    <a:bodyPr/>
                    <a:lstStyle/>
                    <a:p>
                      <a:pPr marL="0" marR="0" algn="just">
                        <a:lnSpc>
                          <a:spcPct val="107000"/>
                        </a:lnSpc>
                        <a:spcBef>
                          <a:spcPts val="0"/>
                        </a:spcBef>
                        <a:spcAft>
                          <a:spcPts val="0"/>
                        </a:spcAft>
                      </a:pPr>
                      <a:r>
                        <a:rPr lang="en-US" sz="2000" dirty="0">
                          <a:effectLst/>
                          <a:latin typeface="Garamond" panose="02020404030301010803" pitchFamily="18" charset="0"/>
                        </a:rPr>
                        <a:t> </a:t>
                      </a:r>
                      <a:endParaRPr lang="en-US" sz="2000" dirty="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000">
                          <a:effectLst/>
                          <a:latin typeface="Garamond" panose="02020404030301010803" pitchFamily="18" charset="0"/>
                        </a:rPr>
                        <a:t> </a:t>
                      </a:r>
                      <a:endParaRPr lang="en-US" sz="200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53751476"/>
                  </a:ext>
                </a:extLst>
              </a:tr>
              <a:tr h="476502">
                <a:tc>
                  <a:txBody>
                    <a:bodyPr/>
                    <a:lstStyle/>
                    <a:p>
                      <a:pPr marL="0" marR="0" algn="just">
                        <a:lnSpc>
                          <a:spcPct val="107000"/>
                        </a:lnSpc>
                        <a:spcBef>
                          <a:spcPts val="0"/>
                        </a:spcBef>
                        <a:spcAft>
                          <a:spcPts val="0"/>
                        </a:spcAft>
                      </a:pPr>
                      <a:r>
                        <a:rPr lang="en-US" sz="2000" dirty="0">
                          <a:effectLst/>
                          <a:latin typeface="Garamond" panose="02020404030301010803" pitchFamily="18" charset="0"/>
                        </a:rPr>
                        <a:t>Neurology and Genetics (1970-today?)</a:t>
                      </a:r>
                      <a:endParaRPr lang="en-US" sz="2000" dirty="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000" dirty="0">
                          <a:effectLst/>
                          <a:latin typeface="Garamond" panose="02020404030301010803" pitchFamily="18" charset="0"/>
                        </a:rPr>
                        <a:t> </a:t>
                      </a:r>
                      <a:endParaRPr lang="en-US" sz="2000" dirty="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000" dirty="0">
                          <a:effectLst/>
                          <a:latin typeface="Garamond" panose="02020404030301010803" pitchFamily="18" charset="0"/>
                        </a:rPr>
                        <a:t> </a:t>
                      </a:r>
                      <a:endParaRPr lang="en-US" sz="2000" dirty="0">
                        <a:effectLst/>
                        <a:latin typeface="Garamond" panose="020204040303010108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7540137"/>
                  </a:ext>
                </a:extLst>
              </a:tr>
            </a:tbl>
          </a:graphicData>
        </a:graphic>
      </p:graphicFrame>
    </p:spTree>
    <p:extLst>
      <p:ext uri="{BB962C8B-B14F-4D97-AF65-F5344CB8AC3E}">
        <p14:creationId xmlns:p14="http://schemas.microsoft.com/office/powerpoint/2010/main" val="2930662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5" name="Title 84">
            <a:extLst>
              <a:ext uri="{FF2B5EF4-FFF2-40B4-BE49-F238E27FC236}">
                <a16:creationId xmlns:a16="http://schemas.microsoft.com/office/drawing/2014/main" id="{583A8370-72B5-4ECE-B5E0-5B47654B2410}"/>
              </a:ext>
            </a:extLst>
          </p:cNvPr>
          <p:cNvSpPr>
            <a:spLocks noGrp="1"/>
          </p:cNvSpPr>
          <p:nvPr>
            <p:ph type="title"/>
          </p:nvPr>
        </p:nvSpPr>
        <p:spPr>
          <a:xfrm>
            <a:off x="5586411" y="867540"/>
            <a:ext cx="6074545" cy="639192"/>
          </a:xfrm>
        </p:spPr>
        <p:txBody>
          <a:bodyPr>
            <a:normAutofit fontScale="90000"/>
          </a:bodyPr>
          <a:lstStyle/>
          <a:p>
            <a:r>
              <a:rPr lang="en-US" dirty="0">
                <a:solidFill>
                  <a:schemeClr val="bg2"/>
                </a:solidFill>
              </a:rPr>
              <a:t>Rebecca Howes-</a:t>
            </a:r>
            <a:r>
              <a:rPr lang="en-US" dirty="0" err="1">
                <a:solidFill>
                  <a:schemeClr val="bg2"/>
                </a:solidFill>
              </a:rPr>
              <a:t>Mischel</a:t>
            </a:r>
            <a:r>
              <a:rPr lang="en-US" dirty="0">
                <a:solidFill>
                  <a:schemeClr val="bg2"/>
                </a:solidFill>
              </a:rPr>
              <a:t> &amp; Megan Tracy</a:t>
            </a:r>
            <a:br>
              <a:rPr lang="en-US" dirty="0"/>
            </a:br>
            <a:endParaRPr lang="en-US" dirty="0"/>
          </a:p>
        </p:txBody>
      </p:sp>
      <p:sp>
        <p:nvSpPr>
          <p:cNvPr id="69" name="Text Placeholder 68">
            <a:extLst>
              <a:ext uri="{FF2B5EF4-FFF2-40B4-BE49-F238E27FC236}">
                <a16:creationId xmlns:a16="http://schemas.microsoft.com/office/drawing/2014/main" id="{D5A5B5EE-B963-4A0A-AB3C-8CDDDE24B855}"/>
              </a:ext>
            </a:extLst>
          </p:cNvPr>
          <p:cNvSpPr>
            <a:spLocks noGrp="1"/>
          </p:cNvSpPr>
          <p:nvPr>
            <p:ph type="body" sz="quarter" idx="17"/>
          </p:nvPr>
        </p:nvSpPr>
        <p:spPr>
          <a:xfrm>
            <a:off x="5669521" y="4190442"/>
            <a:ext cx="2824355" cy="581530"/>
          </a:xfrm>
        </p:spPr>
        <p:txBody>
          <a:bodyPr/>
          <a:lstStyle/>
          <a:p>
            <a:r>
              <a:rPr lang="en-US"/>
              <a:t>Focus</a:t>
            </a:r>
          </a:p>
        </p:txBody>
      </p:sp>
      <p:sp>
        <p:nvSpPr>
          <p:cNvPr id="73" name="Text Placeholder 72">
            <a:extLst>
              <a:ext uri="{FF2B5EF4-FFF2-40B4-BE49-F238E27FC236}">
                <a16:creationId xmlns:a16="http://schemas.microsoft.com/office/drawing/2014/main" id="{026DDC61-3AC5-449B-8C25-482F5510466F}"/>
              </a:ext>
            </a:extLst>
          </p:cNvPr>
          <p:cNvSpPr>
            <a:spLocks noGrp="1"/>
          </p:cNvSpPr>
          <p:nvPr>
            <p:ph type="body" sz="quarter" idx="21"/>
          </p:nvPr>
        </p:nvSpPr>
        <p:spPr>
          <a:xfrm>
            <a:off x="5668662" y="1847653"/>
            <a:ext cx="3079875" cy="581530"/>
          </a:xfrm>
        </p:spPr>
        <p:txBody>
          <a:bodyPr/>
          <a:lstStyle/>
          <a:p>
            <a:r>
              <a:rPr lang="en-US"/>
              <a:t>Building a collaboration</a:t>
            </a:r>
          </a:p>
        </p:txBody>
      </p:sp>
      <p:sp>
        <p:nvSpPr>
          <p:cNvPr id="72" name="Text Placeholder 71">
            <a:extLst>
              <a:ext uri="{FF2B5EF4-FFF2-40B4-BE49-F238E27FC236}">
                <a16:creationId xmlns:a16="http://schemas.microsoft.com/office/drawing/2014/main" id="{5CC67B51-3695-40FC-B51D-1CD99DF1626D}"/>
              </a:ext>
            </a:extLst>
          </p:cNvPr>
          <p:cNvSpPr>
            <a:spLocks noGrp="1"/>
          </p:cNvSpPr>
          <p:nvPr>
            <p:ph type="body" sz="quarter" idx="20"/>
          </p:nvPr>
        </p:nvSpPr>
        <p:spPr>
          <a:xfrm>
            <a:off x="5764951" y="2460622"/>
            <a:ext cx="2824355" cy="1117566"/>
          </a:xfrm>
        </p:spPr>
        <p:txBody>
          <a:bodyPr/>
          <a:lstStyle/>
          <a:p>
            <a:pPr>
              <a:lnSpc>
                <a:spcPct val="100000"/>
              </a:lnSpc>
            </a:pPr>
            <a:r>
              <a:rPr lang="en-ZA" sz="1200">
                <a:solidFill>
                  <a:schemeClr val="bg1">
                    <a:lumMod val="95000"/>
                  </a:schemeClr>
                </a:solidFill>
                <a:cs typeface="Calibri"/>
              </a:rPr>
              <a:t>Two anthropologists:</a:t>
            </a:r>
            <a:endParaRPr lang="en-US">
              <a:solidFill>
                <a:schemeClr val="bg1">
                  <a:lumMod val="95000"/>
                </a:schemeClr>
              </a:solidFill>
              <a:ea typeface="Calibri"/>
              <a:cs typeface="Calibri"/>
            </a:endParaRPr>
          </a:p>
          <a:p>
            <a:pPr marL="285750" indent="-285750">
              <a:lnSpc>
                <a:spcPct val="100000"/>
              </a:lnSpc>
              <a:buChar char="•"/>
            </a:pPr>
            <a:r>
              <a:rPr lang="en-ZA" sz="1200">
                <a:solidFill>
                  <a:schemeClr val="bg1">
                    <a:lumMod val="95000"/>
                  </a:schemeClr>
                </a:solidFill>
                <a:cs typeface="Calibri"/>
              </a:rPr>
              <a:t>Medical Anthropologist of Reproductive Politics</a:t>
            </a:r>
            <a:endParaRPr lang="en-ZA" sz="1200">
              <a:solidFill>
                <a:schemeClr val="bg1">
                  <a:lumMod val="95000"/>
                </a:schemeClr>
              </a:solidFill>
              <a:ea typeface="Calibri" panose="020F0502020204030204"/>
              <a:cs typeface="Calibri"/>
            </a:endParaRPr>
          </a:p>
          <a:p>
            <a:pPr marL="285750" indent="-285750">
              <a:lnSpc>
                <a:spcPct val="100000"/>
              </a:lnSpc>
              <a:buChar char="•"/>
            </a:pPr>
            <a:r>
              <a:rPr lang="en-ZA" sz="1200">
                <a:solidFill>
                  <a:schemeClr val="bg1">
                    <a:lumMod val="95000"/>
                  </a:schemeClr>
                </a:solidFill>
                <a:cs typeface="Calibri"/>
              </a:rPr>
              <a:t>Legal/Political Anthropologist of Dairy Science  </a:t>
            </a:r>
            <a:endParaRPr lang="en-ZA" sz="1200">
              <a:solidFill>
                <a:schemeClr val="bg1">
                  <a:lumMod val="95000"/>
                </a:schemeClr>
              </a:solidFill>
              <a:ea typeface="Calibri" panose="020F0502020204030204"/>
              <a:cs typeface="Calibri"/>
            </a:endParaRPr>
          </a:p>
          <a:p>
            <a:pPr>
              <a:lnSpc>
                <a:spcPct val="100000"/>
              </a:lnSpc>
            </a:pPr>
            <a:r>
              <a:rPr lang="en-ZA" sz="1200">
                <a:solidFill>
                  <a:schemeClr val="bg1">
                    <a:lumMod val="95000"/>
                  </a:schemeClr>
                </a:solidFill>
                <a:cs typeface="Calibri"/>
              </a:rPr>
              <a:t>Found a shared project in feminist STS</a:t>
            </a:r>
            <a:endParaRPr lang="en-ZA" sz="1200">
              <a:solidFill>
                <a:schemeClr val="bg1">
                  <a:lumMod val="95000"/>
                </a:schemeClr>
              </a:solidFill>
              <a:ea typeface="Calibri" panose="020F0502020204030204"/>
              <a:cs typeface="Calibri"/>
            </a:endParaRPr>
          </a:p>
        </p:txBody>
      </p:sp>
      <p:sp>
        <p:nvSpPr>
          <p:cNvPr id="71" name="Text Placeholder 70">
            <a:extLst>
              <a:ext uri="{FF2B5EF4-FFF2-40B4-BE49-F238E27FC236}">
                <a16:creationId xmlns:a16="http://schemas.microsoft.com/office/drawing/2014/main" id="{79406243-F21B-4811-AE74-DA58E3665F07}"/>
              </a:ext>
            </a:extLst>
          </p:cNvPr>
          <p:cNvSpPr>
            <a:spLocks noGrp="1"/>
          </p:cNvSpPr>
          <p:nvPr>
            <p:ph type="body" sz="quarter" idx="19"/>
          </p:nvPr>
        </p:nvSpPr>
        <p:spPr>
          <a:xfrm>
            <a:off x="8773086" y="1844360"/>
            <a:ext cx="2595758" cy="581530"/>
          </a:xfrm>
        </p:spPr>
        <p:txBody>
          <a:bodyPr/>
          <a:lstStyle/>
          <a:p>
            <a:r>
              <a:rPr lang="en-US"/>
              <a:t>Key Questions</a:t>
            </a:r>
          </a:p>
        </p:txBody>
      </p:sp>
      <p:sp>
        <p:nvSpPr>
          <p:cNvPr id="70" name="Text Placeholder 69">
            <a:extLst>
              <a:ext uri="{FF2B5EF4-FFF2-40B4-BE49-F238E27FC236}">
                <a16:creationId xmlns:a16="http://schemas.microsoft.com/office/drawing/2014/main" id="{25C9712B-794E-4F23-928A-FFCA310FE747}"/>
              </a:ext>
            </a:extLst>
          </p:cNvPr>
          <p:cNvSpPr>
            <a:spLocks noGrp="1"/>
          </p:cNvSpPr>
          <p:nvPr>
            <p:ph type="body" sz="quarter" idx="18"/>
          </p:nvPr>
        </p:nvSpPr>
        <p:spPr>
          <a:xfrm>
            <a:off x="8775082" y="2376225"/>
            <a:ext cx="3037192" cy="1117566"/>
          </a:xfrm>
        </p:spPr>
        <p:txBody>
          <a:bodyPr/>
          <a:lstStyle/>
          <a:p>
            <a:pPr>
              <a:lnSpc>
                <a:spcPct val="100000"/>
              </a:lnSpc>
            </a:pPr>
            <a:r>
              <a:rPr lang="en-US" sz="1200">
                <a:solidFill>
                  <a:schemeClr val="bg1">
                    <a:lumMod val="95000"/>
                  </a:schemeClr>
                </a:solidFill>
                <a:ea typeface="+mn-lt"/>
                <a:cs typeface="+mn-lt"/>
              </a:rPr>
              <a:t>What are the ramifications of enrolling microbes into human ways of seeing and defining difference? </a:t>
            </a:r>
            <a:endParaRPr lang="en-US" sz="1200">
              <a:solidFill>
                <a:schemeClr val="bg1">
                  <a:lumMod val="95000"/>
                </a:schemeClr>
              </a:solidFill>
              <a:ea typeface="Calibri"/>
              <a:cs typeface="Calibri"/>
            </a:endParaRPr>
          </a:p>
          <a:p>
            <a:pPr marL="285750" indent="-285750">
              <a:lnSpc>
                <a:spcPct val="100000"/>
              </a:lnSpc>
              <a:buChar char="•"/>
            </a:pPr>
            <a:r>
              <a:rPr lang="en-US" sz="1200">
                <a:solidFill>
                  <a:schemeClr val="bg1">
                    <a:lumMod val="95000"/>
                  </a:schemeClr>
                </a:solidFill>
                <a:ea typeface="+mn-lt"/>
                <a:cs typeface="+mn-lt"/>
              </a:rPr>
              <a:t>How is this enrollment capitalized on?</a:t>
            </a:r>
          </a:p>
          <a:p>
            <a:pPr marL="285750" indent="-285750">
              <a:lnSpc>
                <a:spcPct val="100000"/>
              </a:lnSpc>
              <a:buChar char="•"/>
            </a:pPr>
            <a:r>
              <a:rPr lang="en-US" sz="1200">
                <a:solidFill>
                  <a:schemeClr val="bg1">
                    <a:lumMod val="95000"/>
                  </a:schemeClr>
                </a:solidFill>
                <a:ea typeface="+mn-lt"/>
                <a:cs typeface="+mn-lt"/>
              </a:rPr>
              <a:t>What do we make of projects aimed at harnessing the effects of microbes’ replicating, reproducing, responding potential? </a:t>
            </a:r>
            <a:endParaRPr lang="en-US" sz="1200">
              <a:solidFill>
                <a:schemeClr val="bg1">
                  <a:lumMod val="95000"/>
                </a:schemeClr>
              </a:solidFill>
              <a:ea typeface="Calibri"/>
              <a:cs typeface="Calibri" panose="020F0502020204030204"/>
            </a:endParaRPr>
          </a:p>
        </p:txBody>
      </p:sp>
      <p:sp>
        <p:nvSpPr>
          <p:cNvPr id="75" name="Text Placeholder 74">
            <a:extLst>
              <a:ext uri="{FF2B5EF4-FFF2-40B4-BE49-F238E27FC236}">
                <a16:creationId xmlns:a16="http://schemas.microsoft.com/office/drawing/2014/main" id="{205C921F-FFBE-48CD-9E47-0AF86467AC92}"/>
              </a:ext>
            </a:extLst>
          </p:cNvPr>
          <p:cNvSpPr>
            <a:spLocks noGrp="1"/>
          </p:cNvSpPr>
          <p:nvPr>
            <p:ph type="body" sz="quarter" idx="23"/>
          </p:nvPr>
        </p:nvSpPr>
        <p:spPr>
          <a:xfrm>
            <a:off x="8846577" y="4426013"/>
            <a:ext cx="2595758" cy="581530"/>
          </a:xfrm>
        </p:spPr>
        <p:txBody>
          <a:bodyPr/>
          <a:lstStyle/>
          <a:p>
            <a:r>
              <a:rPr lang="en-US"/>
              <a:t>Key Implications</a:t>
            </a:r>
          </a:p>
        </p:txBody>
      </p:sp>
      <p:sp>
        <p:nvSpPr>
          <p:cNvPr id="74" name="Text Placeholder 73">
            <a:extLst>
              <a:ext uri="{FF2B5EF4-FFF2-40B4-BE49-F238E27FC236}">
                <a16:creationId xmlns:a16="http://schemas.microsoft.com/office/drawing/2014/main" id="{CDF4F5AB-B79A-4FAC-8AAF-D1AE5176A9D5}"/>
              </a:ext>
            </a:extLst>
          </p:cNvPr>
          <p:cNvSpPr>
            <a:spLocks noGrp="1"/>
          </p:cNvSpPr>
          <p:nvPr>
            <p:ph type="body" sz="quarter" idx="22"/>
          </p:nvPr>
        </p:nvSpPr>
        <p:spPr>
          <a:xfrm>
            <a:off x="8845966" y="5071854"/>
            <a:ext cx="2968875" cy="1117566"/>
          </a:xfrm>
        </p:spPr>
        <p:txBody>
          <a:bodyPr/>
          <a:lstStyle/>
          <a:p>
            <a:pPr>
              <a:lnSpc>
                <a:spcPct val="100000"/>
              </a:lnSpc>
            </a:pPr>
            <a:r>
              <a:rPr lang="en-ZA" sz="1200">
                <a:solidFill>
                  <a:schemeClr val="bg1">
                    <a:lumMod val="95000"/>
                  </a:schemeClr>
                </a:solidFill>
                <a:cs typeface="Calibri"/>
              </a:rPr>
              <a:t>Analogues are easy to make; replicating the dynamism of microbial relations is not. In part because the dynamism baked in cultural constructs.</a:t>
            </a:r>
            <a:endParaRPr lang="en-ZA" sz="1200">
              <a:solidFill>
                <a:schemeClr val="bg1">
                  <a:lumMod val="95000"/>
                </a:schemeClr>
              </a:solidFill>
              <a:ea typeface="Calibri"/>
              <a:cs typeface="Calibri"/>
            </a:endParaRPr>
          </a:p>
          <a:p>
            <a:pPr>
              <a:lnSpc>
                <a:spcPct val="100000"/>
              </a:lnSpc>
            </a:pPr>
            <a:endParaRPr lang="en-ZA" sz="1200">
              <a:ea typeface="Calibri" panose="020F0502020204030204"/>
              <a:cs typeface="Calibri"/>
            </a:endParaRPr>
          </a:p>
        </p:txBody>
      </p:sp>
      <p:sp>
        <p:nvSpPr>
          <p:cNvPr id="2" name="Date Placeholder 1">
            <a:extLst>
              <a:ext uri="{FF2B5EF4-FFF2-40B4-BE49-F238E27FC236}">
                <a16:creationId xmlns:a16="http://schemas.microsoft.com/office/drawing/2014/main" id="{1057F3FD-3004-40DE-B48F-5B3CB1567FFA}"/>
              </a:ext>
            </a:extLst>
          </p:cNvPr>
          <p:cNvSpPr>
            <a:spLocks noGrp="1"/>
          </p:cNvSpPr>
          <p:nvPr>
            <p:ph type="dt" sz="half" idx="10"/>
          </p:nvPr>
        </p:nvSpPr>
        <p:spPr>
          <a:xfrm>
            <a:off x="838200" y="6515753"/>
            <a:ext cx="2743200" cy="20572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STS Across the Commonwealth, April 2022</a:t>
            </a:r>
          </a:p>
        </p:txBody>
      </p:sp>
      <p:sp>
        <p:nvSpPr>
          <p:cNvPr id="5" name="TextBox 4">
            <a:extLst>
              <a:ext uri="{FF2B5EF4-FFF2-40B4-BE49-F238E27FC236}">
                <a16:creationId xmlns:a16="http://schemas.microsoft.com/office/drawing/2014/main" id="{7AEB423E-58F5-9DAB-3A83-BD9860E20ADC}"/>
              </a:ext>
            </a:extLst>
          </p:cNvPr>
          <p:cNvSpPr txBox="1"/>
          <p:nvPr/>
        </p:nvSpPr>
        <p:spPr>
          <a:xfrm>
            <a:off x="5671143" y="1528996"/>
            <a:ext cx="5146281" cy="369332"/>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Sociology &amp; Anthropology, James Madison University</a:t>
            </a:r>
          </a:p>
        </p:txBody>
      </p:sp>
      <p:pic>
        <p:nvPicPr>
          <p:cNvPr id="6" name="Picture 6" descr="Text, whiteboard&#10;&#10;Description automatically generated">
            <a:extLst>
              <a:ext uri="{FF2B5EF4-FFF2-40B4-BE49-F238E27FC236}">
                <a16:creationId xmlns:a16="http://schemas.microsoft.com/office/drawing/2014/main" id="{931CD57A-FF8E-62D9-3812-B1B6E9A24357}"/>
              </a:ext>
            </a:extLst>
          </p:cNvPr>
          <p:cNvPicPr>
            <a:picLocks noGrp="1" noChangeAspect="1"/>
          </p:cNvPicPr>
          <p:nvPr>
            <p:ph type="pic" sz="quarter" idx="16"/>
          </p:nvPr>
        </p:nvPicPr>
        <p:blipFill rotWithShape="1">
          <a:blip r:embed="rId2"/>
          <a:srcRect l="3725" t="-3049" r="28431" b="17944"/>
          <a:stretch/>
        </p:blipFill>
        <p:spPr>
          <a:xfrm>
            <a:off x="146871" y="868111"/>
            <a:ext cx="5443783" cy="5120684"/>
          </a:xfrm>
          <a:prstGeom prst="rect">
            <a:avLst/>
          </a:prstGeom>
          <a:ln>
            <a:noFill/>
          </a:ln>
          <a:effectLst>
            <a:softEdge rad="112500"/>
          </a:effectLst>
        </p:spPr>
      </p:pic>
      <p:sp>
        <p:nvSpPr>
          <p:cNvPr id="3" name="Text Placeholder 69">
            <a:extLst>
              <a:ext uri="{FF2B5EF4-FFF2-40B4-BE49-F238E27FC236}">
                <a16:creationId xmlns:a16="http://schemas.microsoft.com/office/drawing/2014/main" id="{17A58282-56FC-85CA-EC54-D6622C75886C}"/>
              </a:ext>
            </a:extLst>
          </p:cNvPr>
          <p:cNvSpPr txBox="1">
            <a:spLocks/>
          </p:cNvSpPr>
          <p:nvPr/>
        </p:nvSpPr>
        <p:spPr>
          <a:xfrm>
            <a:off x="5716237" y="4714679"/>
            <a:ext cx="3037192" cy="1117566"/>
          </a:xfrm>
          <a:prstGeom prst="rect">
            <a:avLst/>
          </a:prstGeom>
        </p:spPr>
        <p:txBody>
          <a:bodyPr vert="horz" lIns="91440" tIns="45720" rIns="91440" bIns="45720" rtlCol="0" anchor="t">
            <a:noAutofit/>
          </a:bodyPr>
          <a:lstStyle>
            <a:lvl1pPr marL="0" indent="0" algn="l" defTabSz="914400" rtl="0" eaLnBrk="1" latinLnBrk="0" hangingPunct="1">
              <a:lnSpc>
                <a:spcPct val="125000"/>
              </a:lnSpc>
              <a:spcBef>
                <a:spcPts val="1000"/>
              </a:spcBef>
              <a:buFont typeface="Arial" panose="020B0604020202020204" pitchFamily="34" charset="0"/>
              <a:buNone/>
              <a:defRPr sz="14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200" b="0" i="0" u="none" strike="noStrike" kern="1200" cap="none" spc="100" normalizeH="0" baseline="0" noProof="0">
                <a:ln>
                  <a:noFill/>
                </a:ln>
                <a:solidFill>
                  <a:prstClr val="white"/>
                </a:solidFill>
                <a:effectLst/>
                <a:uLnTx/>
                <a:uFillTx/>
                <a:latin typeface="Calibri" panose="020F0502020204030204"/>
                <a:ea typeface="+mn-lt"/>
                <a:cs typeface="Calibri" panose="020F0502020204030204"/>
              </a:rPr>
              <a:t>We study the gendered aftereffects of microbiome science. </a:t>
            </a:r>
            <a:endParaRPr kumimoji="0" lang="en-US" sz="1400" b="0" i="0" u="none" strike="noStrike" kern="1200" cap="none" spc="100" normalizeH="0" baseline="0" noProof="0">
              <a:ln>
                <a:noFill/>
              </a:ln>
              <a:solidFill>
                <a:prstClr val="white"/>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200" b="0" i="0" u="none" strike="noStrike" kern="1200" cap="none" spc="100" normalizeH="0" baseline="0" noProof="0">
                <a:ln>
                  <a:noFill/>
                </a:ln>
                <a:solidFill>
                  <a:prstClr val="white"/>
                </a:solidFill>
                <a:effectLst/>
                <a:uLnTx/>
                <a:uFillTx/>
                <a:latin typeface="Calibri" panose="020F0502020204030204"/>
                <a:ea typeface="+mn-lt"/>
                <a:cs typeface="Calibri" panose="020F0502020204030204"/>
              </a:rPr>
              <a:t>Specifically, the maternal microbiome and how its model of reproductive relations crosses the species line between human and bovine bodies</a:t>
            </a:r>
            <a:endParaRPr kumimoji="0" lang="en-US" sz="1200" b="0" i="0" u="none" strike="noStrike" kern="1200" cap="none" spc="100" normalizeH="0" baseline="0" noProof="0">
              <a:ln>
                <a:noFill/>
              </a:ln>
              <a:solidFill>
                <a:prstClr val="white"/>
              </a:solidFill>
              <a:effectLst/>
              <a:uLnTx/>
              <a:uFillTx/>
              <a:latin typeface="Calibri" panose="020F0502020204030204"/>
              <a:ea typeface="Calibri"/>
              <a:cs typeface="Calibri"/>
            </a:endParaRPr>
          </a:p>
        </p:txBody>
      </p:sp>
      <p:pic>
        <p:nvPicPr>
          <p:cNvPr id="19" name="Picture 19" descr="Logo&#10;&#10;Description automatically generated">
            <a:extLst>
              <a:ext uri="{FF2B5EF4-FFF2-40B4-BE49-F238E27FC236}">
                <a16:creationId xmlns:a16="http://schemas.microsoft.com/office/drawing/2014/main" id="{C1626556-DC50-5086-73DF-E29884AFFEE1}"/>
              </a:ext>
            </a:extLst>
          </p:cNvPr>
          <p:cNvPicPr>
            <a:picLocks noChangeAspect="1"/>
          </p:cNvPicPr>
          <p:nvPr/>
        </p:nvPicPr>
        <p:blipFill>
          <a:blip r:embed="rId3"/>
          <a:stretch>
            <a:fillRect/>
          </a:stretch>
        </p:blipFill>
        <p:spPr>
          <a:xfrm>
            <a:off x="9704121" y="6091364"/>
            <a:ext cx="2743200" cy="888474"/>
          </a:xfrm>
          <a:prstGeom prst="rect">
            <a:avLst/>
          </a:prstGeom>
        </p:spPr>
      </p:pic>
    </p:spTree>
    <p:extLst>
      <p:ext uri="{BB962C8B-B14F-4D97-AF65-F5344CB8AC3E}">
        <p14:creationId xmlns:p14="http://schemas.microsoft.com/office/powerpoint/2010/main" val="2094396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E9F2EADC-5348-8B49-BAE9-DDE3F18618A0}"/>
              </a:ext>
            </a:extLst>
          </p:cNvPr>
          <p:cNvSpPr txBox="1">
            <a:spLocks/>
          </p:cNvSpPr>
          <p:nvPr/>
        </p:nvSpPr>
        <p:spPr>
          <a:xfrm>
            <a:off x="4318094" y="2233099"/>
            <a:ext cx="3552116" cy="3019175"/>
          </a:xfrm>
          <a:prstGeom prst="rect">
            <a:avLst/>
          </a:prstGeom>
        </p:spPr>
        <p:txBody>
          <a:bodyPr vert="horz" lIns="0" tIns="45720" rIns="0" bIns="45720" rtlCol="0">
            <a:normAutofit/>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4472C4"/>
              </a:buClr>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What is Morphological Freedom?</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1000"/>
              </a:spcAft>
              <a:buClr>
                <a:srgbClr val="4472C4"/>
              </a:buClr>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What could it be?</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Content Placeholder 2">
            <a:extLst>
              <a:ext uri="{FF2B5EF4-FFF2-40B4-BE49-F238E27FC236}">
                <a16:creationId xmlns:a16="http://schemas.microsoft.com/office/drawing/2014/main" id="{B8DB780A-6D87-4847-A757-4C696B6F7169}"/>
              </a:ext>
            </a:extLst>
          </p:cNvPr>
          <p:cNvSpPr txBox="1">
            <a:spLocks/>
          </p:cNvSpPr>
          <p:nvPr/>
        </p:nvSpPr>
        <p:spPr>
          <a:xfrm>
            <a:off x="8271191" y="2233100"/>
            <a:ext cx="3552116" cy="3019175"/>
          </a:xfrm>
          <a:prstGeom prst="rect">
            <a:avLst/>
          </a:prstGeom>
        </p:spPr>
        <p:txBody>
          <a:bodyPr vert="horz" lIns="0" tIns="45720" rIns="0" bIns="45720" rtlCol="0">
            <a:normAutofit fontScale="92500" lnSpcReduction="20000"/>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Libertarian-flavored Transhumanism is eugenics dressed up is Apple Store Aesthetics.</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Queer Transhumanism and Disability Communities show us a better way towards Morphological Freedom</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Radical Intra-Dependence is how we get there.</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Content Placeholder 3">
            <a:extLst>
              <a:ext uri="{FF2B5EF4-FFF2-40B4-BE49-F238E27FC236}">
                <a16:creationId xmlns:a16="http://schemas.microsoft.com/office/drawing/2014/main" id="{61D219C2-7E5E-6641-8430-251FEFC1E52C}"/>
              </a:ext>
            </a:extLst>
          </p:cNvPr>
          <p:cNvSpPr txBox="1">
            <a:spLocks/>
          </p:cNvSpPr>
          <p:nvPr/>
        </p:nvSpPr>
        <p:spPr>
          <a:xfrm>
            <a:off x="480280" y="2233101"/>
            <a:ext cx="3552116" cy="3019175"/>
          </a:xfrm>
          <a:prstGeom prst="rect">
            <a:avLst/>
          </a:prstGeom>
        </p:spPr>
        <p:txBody>
          <a:bodyPr vert="horz" lIns="0" tIns="45720" rIns="0" bIns="45720" rtlCol="0">
            <a:normAutofit/>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technics, ethics, metaphysics, and politics of bodymind modification</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 Placeholder 4">
            <a:extLst>
              <a:ext uri="{FF2B5EF4-FFF2-40B4-BE49-F238E27FC236}">
                <a16:creationId xmlns:a16="http://schemas.microsoft.com/office/drawing/2014/main" id="{8907B0D2-C0A4-CF44-8903-0F7626D525A7}"/>
              </a:ext>
            </a:extLst>
          </p:cNvPr>
          <p:cNvSpPr txBox="1">
            <a:spLocks/>
          </p:cNvSpPr>
          <p:nvPr/>
        </p:nvSpPr>
        <p:spPr>
          <a:xfrm>
            <a:off x="519287" y="1499075"/>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rPr>
              <a:t>Research Focus</a:t>
            </a:r>
          </a:p>
        </p:txBody>
      </p:sp>
      <p:sp>
        <p:nvSpPr>
          <p:cNvPr id="18" name="Text Placeholder 5">
            <a:extLst>
              <a:ext uri="{FF2B5EF4-FFF2-40B4-BE49-F238E27FC236}">
                <a16:creationId xmlns:a16="http://schemas.microsoft.com/office/drawing/2014/main" id="{B20FE0F3-0C6E-B64E-BE95-EC22A39D455F}"/>
              </a:ext>
            </a:extLst>
          </p:cNvPr>
          <p:cNvSpPr txBox="1">
            <a:spLocks/>
          </p:cNvSpPr>
          <p:nvPr/>
        </p:nvSpPr>
        <p:spPr>
          <a:xfrm>
            <a:off x="8309788" y="1477461"/>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rPr>
              <a:t>Recent Finding</a:t>
            </a:r>
          </a:p>
        </p:txBody>
      </p:sp>
      <p:sp>
        <p:nvSpPr>
          <p:cNvPr id="19" name="Text Placeholder 6">
            <a:extLst>
              <a:ext uri="{FF2B5EF4-FFF2-40B4-BE49-F238E27FC236}">
                <a16:creationId xmlns:a16="http://schemas.microsoft.com/office/drawing/2014/main" id="{78E68C1A-BE64-6D47-85D3-0466456BA522}"/>
              </a:ext>
            </a:extLst>
          </p:cNvPr>
          <p:cNvSpPr txBox="1">
            <a:spLocks/>
          </p:cNvSpPr>
          <p:nvPr/>
        </p:nvSpPr>
        <p:spPr>
          <a:xfrm>
            <a:off x="4331482" y="1499075"/>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rPr>
              <a:t>Research Question(s)</a:t>
            </a:r>
          </a:p>
        </p:txBody>
      </p:sp>
      <p:sp>
        <p:nvSpPr>
          <p:cNvPr id="20" name="Title 7">
            <a:extLst>
              <a:ext uri="{FF2B5EF4-FFF2-40B4-BE49-F238E27FC236}">
                <a16:creationId xmlns:a16="http://schemas.microsoft.com/office/drawing/2014/main" id="{B444239C-D181-7644-A540-7A824E38DC26}"/>
              </a:ext>
            </a:extLst>
          </p:cNvPr>
          <p:cNvSpPr txBox="1">
            <a:spLocks/>
          </p:cNvSpPr>
          <p:nvPr/>
        </p:nvSpPr>
        <p:spPr>
          <a:xfrm>
            <a:off x="480280" y="427997"/>
            <a:ext cx="11343027" cy="1126345"/>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3200" b="1" i="0" kern="1200" cap="all" spc="300" baseline="0">
                <a:solidFill>
                  <a:schemeClr val="accent1"/>
                </a:solidFill>
                <a:latin typeface="+mn-lt"/>
                <a:ea typeface="Arial" charset="0"/>
                <a:cs typeface="Arial"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all" spc="300" normalizeH="0" baseline="0" noProof="0" dirty="0">
                <a:ln>
                  <a:noFill/>
                </a:ln>
                <a:solidFill>
                  <a:prstClr val="white"/>
                </a:solidFill>
                <a:effectLst/>
                <a:uLnTx/>
                <a:uFillTx/>
                <a:latin typeface="Calibri" panose="020F0502020204030204"/>
                <a:cs typeface="Arial" charset="0"/>
              </a:rPr>
              <a:t>Joshua Earle</a:t>
            </a:r>
            <a:br>
              <a:rPr kumimoji="0" lang="en-US" sz="3200" b="1" i="0" u="none" strike="noStrike" kern="1200" cap="all" spc="300" normalizeH="0" baseline="0" noProof="0" dirty="0">
                <a:ln>
                  <a:noFill/>
                </a:ln>
                <a:solidFill>
                  <a:prstClr val="white"/>
                </a:solidFill>
                <a:effectLst/>
                <a:uLnTx/>
                <a:uFillTx/>
                <a:latin typeface="Calibri" panose="020F0502020204030204"/>
                <a:cs typeface="Arial" charset="0"/>
              </a:rPr>
            </a:br>
            <a:r>
              <a:rPr kumimoji="0" lang="en-US" sz="2000" b="1" i="0" u="none" strike="noStrike" kern="1200" cap="all" spc="300" normalizeH="0" baseline="0" noProof="0" dirty="0">
                <a:ln>
                  <a:noFill/>
                </a:ln>
                <a:solidFill>
                  <a:prstClr val="white"/>
                </a:solidFill>
                <a:effectLst/>
                <a:uLnTx/>
                <a:uFillTx/>
                <a:latin typeface="Calibri" panose="020F0502020204030204"/>
                <a:cs typeface="Arial" charset="0"/>
              </a:rPr>
              <a:t>University of Virginia &amp; Virginia Tech</a:t>
            </a:r>
          </a:p>
        </p:txBody>
      </p:sp>
      <p:sp>
        <p:nvSpPr>
          <p:cNvPr id="21" name="Text Placeholder 8">
            <a:extLst>
              <a:ext uri="{FF2B5EF4-FFF2-40B4-BE49-F238E27FC236}">
                <a16:creationId xmlns:a16="http://schemas.microsoft.com/office/drawing/2014/main" id="{43E020C8-1643-4648-9DA0-1701DE00EADC}"/>
              </a:ext>
            </a:extLst>
          </p:cNvPr>
          <p:cNvSpPr txBox="1">
            <a:spLocks/>
          </p:cNvSpPr>
          <p:nvPr/>
        </p:nvSpPr>
        <p:spPr>
          <a:xfrm>
            <a:off x="480280" y="198285"/>
            <a:ext cx="11462020" cy="317500"/>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cap="all" spc="300" baseline="0">
                <a:solidFill>
                  <a:schemeClr val="accent2"/>
                </a:solidFill>
                <a:latin typeface="+mn-lt"/>
                <a:ea typeface="Arial" charset="0"/>
                <a:cs typeface="Arial" charset="0"/>
              </a:defRPr>
            </a:lvl1pPr>
            <a:lvl2pPr marL="4572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2pPr>
            <a:lvl3pPr marL="9144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3pPr>
            <a:lvl4pPr marL="13716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4pPr>
            <a:lvl5pPr marL="18288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1" i="0" u="none" strike="noStrike" kern="1200" cap="all" spc="300" normalizeH="0" baseline="0" noProof="0" dirty="0">
                <a:ln>
                  <a:noFill/>
                </a:ln>
                <a:solidFill>
                  <a:prstClr val="white"/>
                </a:solidFill>
                <a:effectLst/>
                <a:uLnTx/>
                <a:uFillTx/>
                <a:latin typeface="Calibri" panose="020F0502020204030204"/>
                <a:cs typeface="Arial" charset="0"/>
              </a:rPr>
              <a:t>STS Across the Commonwealth</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400" b="1" i="0" u="none" strike="noStrike" kern="1200" cap="all" spc="300" normalizeH="0" baseline="0" noProof="0" dirty="0">
              <a:ln>
                <a:noFill/>
              </a:ln>
              <a:solidFill>
                <a:prstClr val="white"/>
              </a:solidFill>
              <a:effectLst/>
              <a:uLnTx/>
              <a:uFillTx/>
              <a:latin typeface="Calibri" panose="020F0502020204030204"/>
              <a:cs typeface="Arial" charset="0"/>
            </a:endParaRPr>
          </a:p>
        </p:txBody>
      </p:sp>
      <p:cxnSp>
        <p:nvCxnSpPr>
          <p:cNvPr id="26" name="Straight Connector 25">
            <a:extLst>
              <a:ext uri="{FF2B5EF4-FFF2-40B4-BE49-F238E27FC236}">
                <a16:creationId xmlns:a16="http://schemas.microsoft.com/office/drawing/2014/main" id="{1376B34F-F2B2-5A41-8A10-34DE3EB07A34}"/>
              </a:ext>
            </a:extLst>
          </p:cNvPr>
          <p:cNvCxnSpPr>
            <a:cxnSpLocks/>
          </p:cNvCxnSpPr>
          <p:nvPr/>
        </p:nvCxnSpPr>
        <p:spPr>
          <a:xfrm>
            <a:off x="-117231" y="1554342"/>
            <a:ext cx="1243818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descr="Five Body Modifications that Are Way Over the Top - Wow ...">
            <a:extLst>
              <a:ext uri="{FF2B5EF4-FFF2-40B4-BE49-F238E27FC236}">
                <a16:creationId xmlns:a16="http://schemas.microsoft.com/office/drawing/2014/main" id="{003AF507-68E9-4D55-B451-95ECF673E4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9152" y="4746812"/>
            <a:ext cx="2111188" cy="21111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oing justice to disability: the upside of TEDx's Stella ...">
            <a:extLst>
              <a:ext uri="{FF2B5EF4-FFF2-40B4-BE49-F238E27FC236}">
                <a16:creationId xmlns:a16="http://schemas.microsoft.com/office/drawing/2014/main" id="{A75E2D66-D044-4470-BE34-7C74FEEFF0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7247" y="4862370"/>
            <a:ext cx="2524774" cy="19956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host in the Shell Anime Review (1995) - Vladimir A. Jean ...">
            <a:extLst>
              <a:ext uri="{FF2B5EF4-FFF2-40B4-BE49-F238E27FC236}">
                <a16:creationId xmlns:a16="http://schemas.microsoft.com/office/drawing/2014/main" id="{E73A4FBD-C65B-43E3-87E2-21D142AD59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0854" y="3686831"/>
            <a:ext cx="4733365" cy="317912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Eugenics Tree - source for this famous image - Professor ...">
            <a:extLst>
              <a:ext uri="{FF2B5EF4-FFF2-40B4-BE49-F238E27FC236}">
                <a16:creationId xmlns:a16="http://schemas.microsoft.com/office/drawing/2014/main" id="{239F1965-2EA6-4B3C-A347-5885D745A06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227" t="2206" r="22442"/>
          <a:stretch/>
        </p:blipFill>
        <p:spPr bwMode="auto">
          <a:xfrm>
            <a:off x="-202" y="3339562"/>
            <a:ext cx="4464626" cy="3506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800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E9F2EADC-5348-8B49-BAE9-DDE3F18618A0}"/>
              </a:ext>
            </a:extLst>
          </p:cNvPr>
          <p:cNvSpPr txBox="1">
            <a:spLocks/>
          </p:cNvSpPr>
          <p:nvPr/>
        </p:nvSpPr>
        <p:spPr>
          <a:xfrm>
            <a:off x="4318094" y="2233099"/>
            <a:ext cx="3552116" cy="4426616"/>
          </a:xfrm>
          <a:prstGeom prst="rect">
            <a:avLst/>
          </a:prstGeom>
        </p:spPr>
        <p:txBody>
          <a:bodyPr vert="horz" lIns="0" tIns="45720" rIns="0" bIns="45720" rtlCol="0">
            <a:normAutofit fontScale="92500" lnSpcReduction="10000"/>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4472C4"/>
              </a:buClr>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How can humans interact with water more sustainably and protect their health?</a:t>
            </a:r>
          </a:p>
          <a:p>
            <a:pPr marL="0" marR="0" lvl="0" indent="0" algn="ctr" defTabSz="914400" rtl="0" eaLnBrk="1" fontAlgn="auto" latinLnBrk="0" hangingPunct="1">
              <a:lnSpc>
                <a:spcPct val="100000"/>
              </a:lnSpc>
              <a:spcBef>
                <a:spcPts val="0"/>
              </a:spcBef>
              <a:spcAft>
                <a:spcPts val="1000"/>
              </a:spcAft>
              <a:buClr>
                <a:srgbClr val="4472C4"/>
              </a:buClr>
              <a:buSzTx/>
              <a:buFont typeface="Arial" panose="020B0604020202020204" pitchFamily="34" charset="0"/>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1000"/>
              </a:spcAft>
              <a:buClr>
                <a:srgbClr val="4472C4"/>
              </a:buClr>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How does low impact design change the water quality of distributed water? How can this be communicated to users?</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1000"/>
              </a:spcAft>
              <a:buClr>
                <a:srgbClr val="4472C4"/>
              </a:buClr>
              <a:buSzTx/>
              <a:buFont typeface="Arial" panose="020B0604020202020204" pitchFamily="34" charset="0"/>
              <a:buNone/>
              <a:tabLst/>
              <a:defRPr/>
            </a:pPr>
            <a:r>
              <a:rPr kumimoji="0" lang="en-US" sz="1800" b="0" i="0" u="none" strike="noStrike" kern="1200" cap="none" spc="0" normalizeH="0" baseline="0" noProof="0" dirty="0">
                <a:ln>
                  <a:noFill/>
                </a:ln>
                <a:solidFill>
                  <a:srgbClr val="70AD47"/>
                </a:solidFill>
                <a:effectLst/>
                <a:uLnTx/>
                <a:uFillTx/>
                <a:latin typeface="Calibri" panose="020F0502020204030204"/>
                <a:ea typeface="+mn-ea"/>
                <a:cs typeface="+mn-cs"/>
              </a:rPr>
              <a:t>Does more disease-causing bacteria grow in green buildings or traditional buildings?</a:t>
            </a:r>
          </a:p>
          <a:p>
            <a:pPr marL="0" marR="0" lvl="0" indent="0" algn="ctr" defTabSz="914400" rtl="0" eaLnBrk="1" fontAlgn="auto" latinLnBrk="0" hangingPunct="1">
              <a:lnSpc>
                <a:spcPct val="100000"/>
              </a:lnSpc>
              <a:spcBef>
                <a:spcPts val="0"/>
              </a:spcBef>
              <a:spcAft>
                <a:spcPts val="1000"/>
              </a:spcAft>
              <a:buClr>
                <a:srgbClr val="4472C4"/>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70AD47"/>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1000"/>
              </a:spcAft>
              <a:buClr>
                <a:srgbClr val="4472C4"/>
              </a:buClr>
              <a:buSzTx/>
              <a:buFont typeface="Arial" panose="020B0604020202020204" pitchFamily="34" charset="0"/>
              <a:buNone/>
              <a:tabLst/>
              <a:defRPr/>
            </a:pPr>
            <a:r>
              <a:rPr kumimoji="0" lang="en-US" sz="1800" b="0" i="0" u="none" strike="noStrike" kern="1200" cap="none" spc="0" normalizeH="0" baseline="0" noProof="0" dirty="0">
                <a:ln>
                  <a:noFill/>
                </a:ln>
                <a:solidFill>
                  <a:srgbClr val="70AD47"/>
                </a:solidFill>
                <a:effectLst/>
                <a:uLnTx/>
                <a:uFillTx/>
                <a:latin typeface="Calibri" panose="020F0502020204030204"/>
                <a:ea typeface="+mn-ea"/>
                <a:cs typeface="+mn-cs"/>
              </a:rPr>
              <a:t>Can we advise users to change their use based on building occupation patterns?</a:t>
            </a:r>
          </a:p>
        </p:txBody>
      </p:sp>
      <p:sp>
        <p:nvSpPr>
          <p:cNvPr id="16" name="Content Placeholder 3">
            <a:extLst>
              <a:ext uri="{FF2B5EF4-FFF2-40B4-BE49-F238E27FC236}">
                <a16:creationId xmlns:a16="http://schemas.microsoft.com/office/drawing/2014/main" id="{61D219C2-7E5E-6641-8430-251FEFC1E52C}"/>
              </a:ext>
            </a:extLst>
          </p:cNvPr>
          <p:cNvSpPr txBox="1">
            <a:spLocks/>
          </p:cNvSpPr>
          <p:nvPr/>
        </p:nvSpPr>
        <p:spPr>
          <a:xfrm>
            <a:off x="480280" y="2233102"/>
            <a:ext cx="3552116" cy="750020"/>
          </a:xfrm>
          <a:prstGeom prst="rect">
            <a:avLst/>
          </a:prstGeom>
        </p:spPr>
        <p:txBody>
          <a:bodyPr vert="horz" lIns="0" tIns="45720" rIns="0" bIns="45720" rtlCol="0">
            <a:normAutofit/>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Water, Sustainability, and Public Health</a:t>
            </a:r>
          </a:p>
        </p:txBody>
      </p:sp>
      <p:sp>
        <p:nvSpPr>
          <p:cNvPr id="17" name="Text Placeholder 4">
            <a:extLst>
              <a:ext uri="{FF2B5EF4-FFF2-40B4-BE49-F238E27FC236}">
                <a16:creationId xmlns:a16="http://schemas.microsoft.com/office/drawing/2014/main" id="{8907B0D2-C0A4-CF44-8903-0F7626D525A7}"/>
              </a:ext>
            </a:extLst>
          </p:cNvPr>
          <p:cNvSpPr txBox="1">
            <a:spLocks/>
          </p:cNvSpPr>
          <p:nvPr/>
        </p:nvSpPr>
        <p:spPr>
          <a:xfrm>
            <a:off x="519287" y="1499075"/>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rPr>
              <a:t>Research Focus</a:t>
            </a:r>
          </a:p>
        </p:txBody>
      </p:sp>
      <p:sp>
        <p:nvSpPr>
          <p:cNvPr id="18" name="Text Placeholder 5">
            <a:extLst>
              <a:ext uri="{FF2B5EF4-FFF2-40B4-BE49-F238E27FC236}">
                <a16:creationId xmlns:a16="http://schemas.microsoft.com/office/drawing/2014/main" id="{B20FE0F3-0C6E-B64E-BE95-EC22A39D455F}"/>
              </a:ext>
            </a:extLst>
          </p:cNvPr>
          <p:cNvSpPr txBox="1">
            <a:spLocks/>
          </p:cNvSpPr>
          <p:nvPr/>
        </p:nvSpPr>
        <p:spPr>
          <a:xfrm>
            <a:off x="8309788" y="1477461"/>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rPr>
              <a:t>Recent Finding</a:t>
            </a:r>
          </a:p>
        </p:txBody>
      </p:sp>
      <p:sp>
        <p:nvSpPr>
          <p:cNvPr id="19" name="Text Placeholder 6">
            <a:extLst>
              <a:ext uri="{FF2B5EF4-FFF2-40B4-BE49-F238E27FC236}">
                <a16:creationId xmlns:a16="http://schemas.microsoft.com/office/drawing/2014/main" id="{78E68C1A-BE64-6D47-85D3-0466456BA522}"/>
              </a:ext>
            </a:extLst>
          </p:cNvPr>
          <p:cNvSpPr txBox="1">
            <a:spLocks/>
          </p:cNvSpPr>
          <p:nvPr/>
        </p:nvSpPr>
        <p:spPr>
          <a:xfrm>
            <a:off x="4331482" y="1499075"/>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rPr>
              <a:t>Research Question(s)</a:t>
            </a:r>
          </a:p>
        </p:txBody>
      </p:sp>
      <p:sp>
        <p:nvSpPr>
          <p:cNvPr id="20" name="Title 7">
            <a:extLst>
              <a:ext uri="{FF2B5EF4-FFF2-40B4-BE49-F238E27FC236}">
                <a16:creationId xmlns:a16="http://schemas.microsoft.com/office/drawing/2014/main" id="{B444239C-D181-7644-A540-7A824E38DC26}"/>
              </a:ext>
            </a:extLst>
          </p:cNvPr>
          <p:cNvSpPr txBox="1">
            <a:spLocks/>
          </p:cNvSpPr>
          <p:nvPr/>
        </p:nvSpPr>
        <p:spPr>
          <a:xfrm>
            <a:off x="480280" y="427997"/>
            <a:ext cx="11343027" cy="1126345"/>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3200" b="1" i="0" kern="1200" cap="all" spc="300" baseline="0">
                <a:solidFill>
                  <a:schemeClr val="accent1"/>
                </a:solidFill>
                <a:latin typeface="+mn-lt"/>
                <a:ea typeface="Arial" charset="0"/>
                <a:cs typeface="Arial"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all" spc="300" normalizeH="0" baseline="0" noProof="0" dirty="0">
                <a:ln>
                  <a:noFill/>
                </a:ln>
                <a:solidFill>
                  <a:prstClr val="white"/>
                </a:solidFill>
                <a:effectLst/>
                <a:uLnTx/>
                <a:uFillTx/>
                <a:latin typeface="Calibri" panose="020F0502020204030204"/>
                <a:cs typeface="Arial" charset="0"/>
              </a:rPr>
              <a:t>Rebekah L. martin</a:t>
            </a:r>
            <a:br>
              <a:rPr kumimoji="0" lang="en-US" sz="3200" b="1" i="0" u="none" strike="noStrike" kern="1200" cap="all" spc="300" normalizeH="0" baseline="0" noProof="0" dirty="0">
                <a:ln>
                  <a:noFill/>
                </a:ln>
                <a:solidFill>
                  <a:prstClr val="white"/>
                </a:solidFill>
                <a:effectLst/>
                <a:uLnTx/>
                <a:uFillTx/>
                <a:latin typeface="Calibri" panose="020F0502020204030204"/>
                <a:cs typeface="Arial" charset="0"/>
              </a:rPr>
            </a:br>
            <a:r>
              <a:rPr kumimoji="0" lang="en-US" sz="2000" b="1" i="0" u="none" strike="noStrike" kern="1200" cap="all" spc="300" normalizeH="0" baseline="0" noProof="0" dirty="0">
                <a:ln>
                  <a:noFill/>
                </a:ln>
                <a:solidFill>
                  <a:prstClr val="white"/>
                </a:solidFill>
                <a:effectLst/>
                <a:uLnTx/>
                <a:uFillTx/>
                <a:latin typeface="Calibri" panose="020F0502020204030204"/>
                <a:cs typeface="Arial" charset="0"/>
              </a:rPr>
              <a:t>Virginia military Institute</a:t>
            </a:r>
          </a:p>
        </p:txBody>
      </p:sp>
      <p:sp>
        <p:nvSpPr>
          <p:cNvPr id="21" name="Text Placeholder 8">
            <a:extLst>
              <a:ext uri="{FF2B5EF4-FFF2-40B4-BE49-F238E27FC236}">
                <a16:creationId xmlns:a16="http://schemas.microsoft.com/office/drawing/2014/main" id="{43E020C8-1643-4648-9DA0-1701DE00EADC}"/>
              </a:ext>
            </a:extLst>
          </p:cNvPr>
          <p:cNvSpPr txBox="1">
            <a:spLocks/>
          </p:cNvSpPr>
          <p:nvPr/>
        </p:nvSpPr>
        <p:spPr>
          <a:xfrm>
            <a:off x="480280" y="198285"/>
            <a:ext cx="11462020" cy="317500"/>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cap="all" spc="300" baseline="0">
                <a:solidFill>
                  <a:schemeClr val="accent2"/>
                </a:solidFill>
                <a:latin typeface="+mn-lt"/>
                <a:ea typeface="Arial" charset="0"/>
                <a:cs typeface="Arial" charset="0"/>
              </a:defRPr>
            </a:lvl1pPr>
            <a:lvl2pPr marL="4572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2pPr>
            <a:lvl3pPr marL="9144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3pPr>
            <a:lvl4pPr marL="13716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4pPr>
            <a:lvl5pPr marL="18288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1" i="0" u="none" strike="noStrike" kern="1200" cap="all" spc="300" normalizeH="0" baseline="0" noProof="0" dirty="0">
                <a:ln>
                  <a:noFill/>
                </a:ln>
                <a:solidFill>
                  <a:prstClr val="white"/>
                </a:solidFill>
                <a:effectLst/>
                <a:uLnTx/>
                <a:uFillTx/>
                <a:latin typeface="Calibri" panose="020F0502020204030204"/>
                <a:cs typeface="Arial" charset="0"/>
              </a:rPr>
              <a:t>STS Across the Commonwealth</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400" b="1" i="0" u="none" strike="noStrike" kern="1200" cap="all" spc="300" normalizeH="0" baseline="0" noProof="0" dirty="0">
              <a:ln>
                <a:noFill/>
              </a:ln>
              <a:solidFill>
                <a:prstClr val="white"/>
              </a:solidFill>
              <a:effectLst/>
              <a:uLnTx/>
              <a:uFillTx/>
              <a:latin typeface="Calibri" panose="020F0502020204030204"/>
              <a:cs typeface="Arial" charset="0"/>
            </a:endParaRPr>
          </a:p>
        </p:txBody>
      </p:sp>
      <p:cxnSp>
        <p:nvCxnSpPr>
          <p:cNvPr id="26" name="Straight Connector 25">
            <a:extLst>
              <a:ext uri="{FF2B5EF4-FFF2-40B4-BE49-F238E27FC236}">
                <a16:creationId xmlns:a16="http://schemas.microsoft.com/office/drawing/2014/main" id="{1376B34F-F2B2-5A41-8A10-34DE3EB07A34}"/>
              </a:ext>
            </a:extLst>
          </p:cNvPr>
          <p:cNvCxnSpPr>
            <a:cxnSpLocks/>
          </p:cNvCxnSpPr>
          <p:nvPr/>
        </p:nvCxnSpPr>
        <p:spPr>
          <a:xfrm>
            <a:off x="-117231" y="1554342"/>
            <a:ext cx="1243818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grass, outdoor&#10;&#10;Description automatically generated">
            <a:extLst>
              <a:ext uri="{FF2B5EF4-FFF2-40B4-BE49-F238E27FC236}">
                <a16:creationId xmlns:a16="http://schemas.microsoft.com/office/drawing/2014/main" id="{0BD4B182-2C64-4E2C-A733-FB7195E23D1B}"/>
              </a:ext>
            </a:extLst>
          </p:cNvPr>
          <p:cNvPicPr>
            <a:picLocks noChangeAspect="1"/>
          </p:cNvPicPr>
          <p:nvPr/>
        </p:nvPicPr>
        <p:blipFill>
          <a:blip r:embed="rId2"/>
          <a:stretch>
            <a:fillRect/>
          </a:stretch>
        </p:blipFill>
        <p:spPr>
          <a:xfrm>
            <a:off x="495514" y="4801368"/>
            <a:ext cx="2133934" cy="1422622"/>
          </a:xfrm>
          <a:prstGeom prst="rect">
            <a:avLst/>
          </a:prstGeom>
        </p:spPr>
      </p:pic>
      <p:graphicFrame>
        <p:nvGraphicFramePr>
          <p:cNvPr id="22" name="Diagram 21">
            <a:extLst>
              <a:ext uri="{FF2B5EF4-FFF2-40B4-BE49-F238E27FC236}">
                <a16:creationId xmlns:a16="http://schemas.microsoft.com/office/drawing/2014/main" id="{90B91667-71B5-418B-B18F-2D0EE16DE83E}"/>
              </a:ext>
            </a:extLst>
          </p:cNvPr>
          <p:cNvGraphicFramePr/>
          <p:nvPr/>
        </p:nvGraphicFramePr>
        <p:xfrm>
          <a:off x="1437169" y="2680687"/>
          <a:ext cx="2586292" cy="23473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Person washing hands">
            <a:extLst>
              <a:ext uri="{FF2B5EF4-FFF2-40B4-BE49-F238E27FC236}">
                <a16:creationId xmlns:a16="http://schemas.microsoft.com/office/drawing/2014/main" id="{D3B7F563-B76D-4910-9D19-421670720EC0}"/>
              </a:ext>
            </a:extLst>
          </p:cNvPr>
          <p:cNvPicPr>
            <a:picLocks noChangeAspect="1"/>
          </p:cNvPicPr>
          <p:nvPr/>
        </p:nvPicPr>
        <p:blipFill rotWithShape="1">
          <a:blip r:embed="rId8"/>
          <a:srcRect l="63362"/>
          <a:stretch/>
        </p:blipFill>
        <p:spPr>
          <a:xfrm>
            <a:off x="368693" y="3579463"/>
            <a:ext cx="947569" cy="1724195"/>
          </a:xfrm>
          <a:prstGeom prst="rect">
            <a:avLst/>
          </a:prstGeom>
        </p:spPr>
      </p:pic>
      <p:pic>
        <p:nvPicPr>
          <p:cNvPr id="10" name="Picture 9">
            <a:extLst>
              <a:ext uri="{FF2B5EF4-FFF2-40B4-BE49-F238E27FC236}">
                <a16:creationId xmlns:a16="http://schemas.microsoft.com/office/drawing/2014/main" id="{10A4D5DE-FB3C-4C3D-9B79-E28A000ABD4B}"/>
              </a:ext>
            </a:extLst>
          </p:cNvPr>
          <p:cNvPicPr>
            <a:picLocks noChangeAspect="1"/>
          </p:cNvPicPr>
          <p:nvPr/>
        </p:nvPicPr>
        <p:blipFill rotWithShape="1">
          <a:blip r:embed="rId9"/>
          <a:srcRect l="51275" t="13144" b="3612"/>
          <a:stretch/>
        </p:blipFill>
        <p:spPr>
          <a:xfrm>
            <a:off x="8068707" y="1996612"/>
            <a:ext cx="2535664" cy="2336674"/>
          </a:xfrm>
          <a:prstGeom prst="rect">
            <a:avLst/>
          </a:prstGeom>
        </p:spPr>
      </p:pic>
      <p:pic>
        <p:nvPicPr>
          <p:cNvPr id="25" name="Picture 24">
            <a:extLst>
              <a:ext uri="{FF2B5EF4-FFF2-40B4-BE49-F238E27FC236}">
                <a16:creationId xmlns:a16="http://schemas.microsoft.com/office/drawing/2014/main" id="{15E17DD8-2CA4-EC41-82AC-AE0A4FF63150}"/>
              </a:ext>
            </a:extLst>
          </p:cNvPr>
          <p:cNvPicPr>
            <a:picLocks noChangeAspect="1"/>
          </p:cNvPicPr>
          <p:nvPr/>
        </p:nvPicPr>
        <p:blipFill rotWithShape="1">
          <a:blip r:embed="rId10"/>
          <a:srcRect t="10625" r="4907" b="22292"/>
          <a:stretch/>
        </p:blipFill>
        <p:spPr>
          <a:xfrm>
            <a:off x="8898233" y="4519033"/>
            <a:ext cx="1668343" cy="1569250"/>
          </a:xfrm>
          <a:prstGeom prst="rect">
            <a:avLst/>
          </a:prstGeom>
          <a:effectLst>
            <a:outerShdw blurRad="50800" dist="38100" dir="2700000" algn="tl" rotWithShape="0">
              <a:prstClr val="black">
                <a:alpha val="40000"/>
              </a:prstClr>
            </a:outerShdw>
          </a:effectLst>
        </p:spPr>
      </p:pic>
      <p:grpSp>
        <p:nvGrpSpPr>
          <p:cNvPr id="27" name="Group 26">
            <a:extLst>
              <a:ext uri="{FF2B5EF4-FFF2-40B4-BE49-F238E27FC236}">
                <a16:creationId xmlns:a16="http://schemas.microsoft.com/office/drawing/2014/main" id="{6566FF36-895C-45B6-ACC8-05FD433B4D90}"/>
              </a:ext>
            </a:extLst>
          </p:cNvPr>
          <p:cNvGrpSpPr/>
          <p:nvPr/>
        </p:nvGrpSpPr>
        <p:grpSpPr>
          <a:xfrm>
            <a:off x="10754831" y="1996612"/>
            <a:ext cx="1344462" cy="4801602"/>
            <a:chOff x="10754831" y="1996612"/>
            <a:chExt cx="1344462" cy="4801602"/>
          </a:xfrm>
        </p:grpSpPr>
        <p:grpSp>
          <p:nvGrpSpPr>
            <p:cNvPr id="13" name="Group 12">
              <a:extLst>
                <a:ext uri="{FF2B5EF4-FFF2-40B4-BE49-F238E27FC236}">
                  <a16:creationId xmlns:a16="http://schemas.microsoft.com/office/drawing/2014/main" id="{C69EF874-5315-4F27-87F6-7ABBC917848D}"/>
                </a:ext>
              </a:extLst>
            </p:cNvPr>
            <p:cNvGrpSpPr/>
            <p:nvPr/>
          </p:nvGrpSpPr>
          <p:grpSpPr>
            <a:xfrm>
              <a:off x="10754831" y="1996612"/>
              <a:ext cx="1308719" cy="4571495"/>
              <a:chOff x="10693551" y="2112260"/>
              <a:chExt cx="1308719" cy="4571495"/>
            </a:xfrm>
          </p:grpSpPr>
          <p:pic>
            <p:nvPicPr>
              <p:cNvPr id="12" name="Picture 11">
                <a:extLst>
                  <a:ext uri="{FF2B5EF4-FFF2-40B4-BE49-F238E27FC236}">
                    <a16:creationId xmlns:a16="http://schemas.microsoft.com/office/drawing/2014/main" id="{9BACDBD3-F544-4151-8C05-B80640B870BE}"/>
                  </a:ext>
                </a:extLst>
              </p:cNvPr>
              <p:cNvPicPr>
                <a:picLocks noChangeAspect="1"/>
              </p:cNvPicPr>
              <p:nvPr/>
            </p:nvPicPr>
            <p:blipFill rotWithShape="1">
              <a:blip r:embed="rId11"/>
              <a:srcRect l="59462"/>
              <a:stretch/>
            </p:blipFill>
            <p:spPr>
              <a:xfrm>
                <a:off x="11015529" y="2112260"/>
                <a:ext cx="986741" cy="4571495"/>
              </a:xfrm>
              <a:prstGeom prst="rect">
                <a:avLst/>
              </a:prstGeom>
            </p:spPr>
          </p:pic>
          <p:pic>
            <p:nvPicPr>
              <p:cNvPr id="23" name="Picture 22">
                <a:extLst>
                  <a:ext uri="{FF2B5EF4-FFF2-40B4-BE49-F238E27FC236}">
                    <a16:creationId xmlns:a16="http://schemas.microsoft.com/office/drawing/2014/main" id="{5BFD6242-DCF0-4B7C-9055-751A7E1C0622}"/>
                  </a:ext>
                </a:extLst>
              </p:cNvPr>
              <p:cNvPicPr>
                <a:picLocks noChangeAspect="1"/>
              </p:cNvPicPr>
              <p:nvPr/>
            </p:nvPicPr>
            <p:blipFill rotWithShape="1">
              <a:blip r:embed="rId11"/>
              <a:srcRect r="85720"/>
              <a:stretch/>
            </p:blipFill>
            <p:spPr>
              <a:xfrm>
                <a:off x="10693551" y="2112260"/>
                <a:ext cx="347597" cy="4571495"/>
              </a:xfrm>
              <a:prstGeom prst="rect">
                <a:avLst/>
              </a:prstGeom>
            </p:spPr>
          </p:pic>
        </p:grpSp>
        <p:sp>
          <p:nvSpPr>
            <p:cNvPr id="24" name="TextBox 23">
              <a:extLst>
                <a:ext uri="{FF2B5EF4-FFF2-40B4-BE49-F238E27FC236}">
                  <a16:creationId xmlns:a16="http://schemas.microsoft.com/office/drawing/2014/main" id="{F4F77E7C-2F02-478B-8765-32E42141ACB4}"/>
                </a:ext>
              </a:extLst>
            </p:cNvPr>
            <p:cNvSpPr txBox="1"/>
            <p:nvPr/>
          </p:nvSpPr>
          <p:spPr>
            <a:xfrm>
              <a:off x="10891334" y="6521215"/>
              <a:ext cx="120795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Temp (Celsius)</a:t>
              </a:r>
            </a:p>
          </p:txBody>
        </p:sp>
      </p:grpSp>
    </p:spTree>
    <p:extLst>
      <p:ext uri="{BB962C8B-B14F-4D97-AF65-F5344CB8AC3E}">
        <p14:creationId xmlns:p14="http://schemas.microsoft.com/office/powerpoint/2010/main" val="1349997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E9F2EADC-5348-8B49-BAE9-DDE3F18618A0}"/>
              </a:ext>
            </a:extLst>
          </p:cNvPr>
          <p:cNvSpPr txBox="1">
            <a:spLocks/>
          </p:cNvSpPr>
          <p:nvPr/>
        </p:nvSpPr>
        <p:spPr>
          <a:xfrm>
            <a:off x="4318094" y="2233098"/>
            <a:ext cx="3552116" cy="3715696"/>
          </a:xfrm>
          <a:prstGeom prst="rect">
            <a:avLst/>
          </a:prstGeom>
        </p:spPr>
        <p:txBody>
          <a:bodyPr vert="horz" lIns="0" tIns="45720" rIns="0" bIns="45720" rtlCol="0">
            <a:normAutofit fontScale="85000" lnSpcReduction="20000"/>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4472C4"/>
              </a:buClr>
              <a:buSzTx/>
              <a:buFont typeface="Arial" panose="020B0604020202020204" pitchFamily="34" charset="0"/>
              <a:buNone/>
              <a:tabLst/>
              <a:defRPr/>
            </a:pPr>
            <a:r>
              <a:rPr kumimoji="0" lang="en-US" sz="1800" b="0" i="0" u="sng" strike="noStrike" kern="1200" cap="none" spc="0" normalizeH="0" baseline="0" noProof="0" dirty="0">
                <a:ln>
                  <a:noFill/>
                </a:ln>
                <a:solidFill>
                  <a:prstClr val="white"/>
                </a:solidFill>
                <a:effectLst/>
                <a:uLnTx/>
                <a:uFillTx/>
                <a:latin typeface="Calibri" panose="020F0502020204030204"/>
                <a:ea typeface="+mn-ea"/>
                <a:cs typeface="+mn-cs"/>
              </a:rPr>
              <a:t>Current focus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How will climate change impact my community and its people?</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1000"/>
              </a:spcAft>
              <a:buClr>
                <a:srgbClr val="4472C4"/>
              </a:buClr>
              <a:buSzTx/>
              <a:buFont typeface="Arial" panose="020B0604020202020204" pitchFamily="34" charset="0"/>
              <a:buNone/>
              <a:tabLst/>
              <a:defRPr/>
            </a:pPr>
            <a:r>
              <a:rPr kumimoji="0" lang="en-US" sz="1800" b="0" i="0" u="sng" strike="noStrike" kern="1200" cap="none" spc="0" normalizeH="0" baseline="0" noProof="0" dirty="0">
                <a:ln>
                  <a:noFill/>
                </a:ln>
                <a:solidFill>
                  <a:prstClr val="white"/>
                </a:solidFill>
                <a:effectLst/>
                <a:uLnTx/>
                <a:uFillTx/>
                <a:latin typeface="Calibri" panose="020F0502020204030204"/>
                <a:ea typeface="+mn-ea"/>
                <a:cs typeface="+mn-cs"/>
              </a:rPr>
              <a:t>Ongoing interest</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How will the demands of climate activists spur production of materials-intensive clean energy systems and turn selected global communities into sacrifice zones that must serve the unsustainable lifestyles of the global elite?</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1000"/>
              </a:spcAft>
              <a:buClr>
                <a:srgbClr val="4472C4"/>
              </a:buClr>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What should my community do when an unscrupulous property developer and engineer and a “hear no evil, see no evil, speak no evil” City C</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ouncil</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set the stage for climate injustice, inviting low-and-moderate income community members to live in an increasingly risky flood plain?</a:t>
            </a:r>
          </a:p>
        </p:txBody>
      </p:sp>
      <p:sp>
        <p:nvSpPr>
          <p:cNvPr id="15" name="Content Placeholder 2">
            <a:extLst>
              <a:ext uri="{FF2B5EF4-FFF2-40B4-BE49-F238E27FC236}">
                <a16:creationId xmlns:a16="http://schemas.microsoft.com/office/drawing/2014/main" id="{B8DB780A-6D87-4847-A757-4C696B6F7169}"/>
              </a:ext>
            </a:extLst>
          </p:cNvPr>
          <p:cNvSpPr txBox="1">
            <a:spLocks/>
          </p:cNvSpPr>
          <p:nvPr/>
        </p:nvSpPr>
        <p:spPr>
          <a:xfrm>
            <a:off x="8271191" y="2233100"/>
            <a:ext cx="3552116" cy="3388382"/>
          </a:xfrm>
          <a:prstGeom prst="rect">
            <a:avLst/>
          </a:prstGeom>
        </p:spPr>
        <p:txBody>
          <a:bodyPr vert="horz" lIns="0" tIns="45720" rIns="0" bIns="45720" rtlCol="0">
            <a:normAutofit fontScale="77500" lnSpcReduction="20000"/>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 local developer-engineer acquired a significant financial interest in Charlottesville city property while leading the revision of the federal flood map that covered that property. Subsequently, the developer-engineer received approval (from an informed City Council) to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upzone</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that property, setting the stage for more low-and-moderate income homes to be built in a designated federal flood plain.</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There are currently no safe-guards to ensure that future residents are informed of the flood risks in this area of Charlottesville prior to signing their rental or home purchase contracts.</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Content Placeholder 3">
            <a:extLst>
              <a:ext uri="{FF2B5EF4-FFF2-40B4-BE49-F238E27FC236}">
                <a16:creationId xmlns:a16="http://schemas.microsoft.com/office/drawing/2014/main" id="{61D219C2-7E5E-6641-8430-251FEFC1E52C}"/>
              </a:ext>
            </a:extLst>
          </p:cNvPr>
          <p:cNvSpPr txBox="1">
            <a:spLocks/>
          </p:cNvSpPr>
          <p:nvPr/>
        </p:nvSpPr>
        <p:spPr>
          <a:xfrm>
            <a:off x="480280" y="2233101"/>
            <a:ext cx="3552116" cy="3850771"/>
          </a:xfrm>
          <a:prstGeom prst="rect">
            <a:avLst/>
          </a:prstGeom>
        </p:spPr>
        <p:txBody>
          <a:bodyPr vert="horz" lIns="0" tIns="45720" rIns="0" bIns="45720" rtlCol="0">
            <a:normAutofit fontScale="85000" lnSpcReduction="20000"/>
          </a:bodyPr>
          <a:lstStyle>
            <a:lvl1pPr marL="283464"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1pPr>
            <a:lvl2pPr marL="566928"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2pPr>
            <a:lvl3pPr marL="82296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3pPr>
            <a:lvl4pPr marL="109728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4pPr>
            <a:lvl5pPr marL="1371600" indent="-283464"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Highlighting environmental injustices likely to be perpetrated upon marginalized community members around the globe as climate change intensifies.</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We hear about climate change and its impending impacts daily. My interest lies in telling personal stories of people and places on the front line of climate change impacts this century.</a:t>
            </a: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3464" marR="0" lvl="0" indent="-283464" algn="l" defTabSz="914400" rtl="0" eaLnBrk="1" fontAlgn="auto" latinLnBrk="0" hangingPunct="1">
              <a:lnSpc>
                <a:spcPct val="100000"/>
              </a:lnSpc>
              <a:spcBef>
                <a:spcPts val="0"/>
              </a:spcBef>
              <a:spcAft>
                <a:spcPts val="1000"/>
              </a:spcAft>
              <a:buClr>
                <a:srgbClr val="4472C4"/>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As the citizens of the wealthy, developed world indifferently saunter forward to address climate change, who will be hurt most cruelly and unapologetically?</a:t>
            </a:r>
          </a:p>
        </p:txBody>
      </p:sp>
      <p:sp>
        <p:nvSpPr>
          <p:cNvPr id="17" name="Text Placeholder 4">
            <a:extLst>
              <a:ext uri="{FF2B5EF4-FFF2-40B4-BE49-F238E27FC236}">
                <a16:creationId xmlns:a16="http://schemas.microsoft.com/office/drawing/2014/main" id="{8907B0D2-C0A4-CF44-8903-0F7626D525A7}"/>
              </a:ext>
            </a:extLst>
          </p:cNvPr>
          <p:cNvSpPr txBox="1">
            <a:spLocks/>
          </p:cNvSpPr>
          <p:nvPr/>
        </p:nvSpPr>
        <p:spPr>
          <a:xfrm>
            <a:off x="519287" y="1499075"/>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rPr>
              <a:t>Scholarship Focus</a:t>
            </a:r>
          </a:p>
        </p:txBody>
      </p:sp>
      <p:sp>
        <p:nvSpPr>
          <p:cNvPr id="18" name="Text Placeholder 5">
            <a:extLst>
              <a:ext uri="{FF2B5EF4-FFF2-40B4-BE49-F238E27FC236}">
                <a16:creationId xmlns:a16="http://schemas.microsoft.com/office/drawing/2014/main" id="{B20FE0F3-0C6E-B64E-BE95-EC22A39D455F}"/>
              </a:ext>
            </a:extLst>
          </p:cNvPr>
          <p:cNvSpPr txBox="1">
            <a:spLocks/>
          </p:cNvSpPr>
          <p:nvPr/>
        </p:nvSpPr>
        <p:spPr>
          <a:xfrm>
            <a:off x="8309788" y="1477461"/>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rPr>
              <a:t>Recent Finding</a:t>
            </a:r>
          </a:p>
        </p:txBody>
      </p:sp>
      <p:sp>
        <p:nvSpPr>
          <p:cNvPr id="19" name="Text Placeholder 6">
            <a:extLst>
              <a:ext uri="{FF2B5EF4-FFF2-40B4-BE49-F238E27FC236}">
                <a16:creationId xmlns:a16="http://schemas.microsoft.com/office/drawing/2014/main" id="{78E68C1A-BE64-6D47-85D3-0466456BA522}"/>
              </a:ext>
            </a:extLst>
          </p:cNvPr>
          <p:cNvSpPr txBox="1">
            <a:spLocks/>
          </p:cNvSpPr>
          <p:nvPr/>
        </p:nvSpPr>
        <p:spPr>
          <a:xfrm>
            <a:off x="4331482" y="1499075"/>
            <a:ext cx="3538728" cy="613185"/>
          </a:xfrm>
          <a:prstGeom prst="rect">
            <a:avLst/>
          </a:prstGeom>
        </p:spPr>
        <p:txBody>
          <a:bodyPr vert="horz" lIns="0" tIns="45720" rIns="0" bIns="45720" rtlCol="0" anchor="ctr">
            <a:normAutofit/>
          </a:bodyPr>
          <a:lstStyle>
            <a:lvl1pPr marL="0"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2000" b="1" kern="1200">
                <a:solidFill>
                  <a:schemeClr val="accent2"/>
                </a:solidFill>
                <a:latin typeface="+mj-lt"/>
                <a:ea typeface="+mn-ea"/>
                <a:cs typeface="+mn-cs"/>
              </a:defRPr>
            </a:lvl1pPr>
            <a:lvl2pPr marL="283464"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2pPr>
            <a:lvl3pPr marL="53949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3pPr>
            <a:lvl4pPr marL="81381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4pPr>
            <a:lvl5pPr marL="1088136" indent="0" algn="l" defTabSz="914400" rtl="0" eaLnBrk="1" latinLnBrk="0" hangingPunct="1">
              <a:lnSpc>
                <a:spcPct val="100000"/>
              </a:lnSpc>
              <a:spcBef>
                <a:spcPts val="0"/>
              </a:spcBef>
              <a:spcAft>
                <a:spcPts val="1000"/>
              </a:spcAft>
              <a:buClr>
                <a:srgbClr val="E77324"/>
              </a:buClr>
              <a:buFont typeface="Arial" panose="020B0604020202020204" pitchFamily="34" charset="0"/>
              <a:buNone/>
              <a:defRPr sz="1800" kern="1200">
                <a:solidFill>
                  <a:srgbClr val="1E3A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000"/>
              </a:spcAft>
              <a:buClr>
                <a:srgbClr val="E77324"/>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rPr>
              <a:t>Scholarship Question(s)</a:t>
            </a:r>
          </a:p>
        </p:txBody>
      </p:sp>
      <p:sp>
        <p:nvSpPr>
          <p:cNvPr id="20" name="Title 7">
            <a:extLst>
              <a:ext uri="{FF2B5EF4-FFF2-40B4-BE49-F238E27FC236}">
                <a16:creationId xmlns:a16="http://schemas.microsoft.com/office/drawing/2014/main" id="{B444239C-D181-7644-A540-7A824E38DC26}"/>
              </a:ext>
            </a:extLst>
          </p:cNvPr>
          <p:cNvSpPr txBox="1">
            <a:spLocks/>
          </p:cNvSpPr>
          <p:nvPr/>
        </p:nvSpPr>
        <p:spPr>
          <a:xfrm>
            <a:off x="480280" y="427997"/>
            <a:ext cx="11343027" cy="1126345"/>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3200" b="1" i="0" kern="1200" cap="all" spc="300" baseline="0">
                <a:solidFill>
                  <a:schemeClr val="accent1"/>
                </a:solidFill>
                <a:latin typeface="+mn-lt"/>
                <a:ea typeface="Arial" charset="0"/>
                <a:cs typeface="Arial"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all" spc="300" normalizeH="0" baseline="0" noProof="0" dirty="0">
                <a:ln>
                  <a:noFill/>
                </a:ln>
                <a:solidFill>
                  <a:prstClr val="white"/>
                </a:solidFill>
                <a:effectLst/>
                <a:uLnTx/>
                <a:uFillTx/>
                <a:latin typeface="Calibri" panose="020F0502020204030204"/>
                <a:cs typeface="Arial" charset="0"/>
              </a:rPr>
              <a:t>James Groves, PH.D., P.E.</a:t>
            </a:r>
            <a:br>
              <a:rPr kumimoji="0" lang="en-US" sz="3200" b="1" i="0" u="none" strike="noStrike" kern="1200" cap="all" spc="300" normalizeH="0" baseline="0" noProof="0" dirty="0">
                <a:ln>
                  <a:noFill/>
                </a:ln>
                <a:solidFill>
                  <a:prstClr val="white"/>
                </a:solidFill>
                <a:effectLst/>
                <a:uLnTx/>
                <a:uFillTx/>
                <a:latin typeface="Calibri" panose="020F0502020204030204"/>
                <a:cs typeface="Arial" charset="0"/>
              </a:rPr>
            </a:br>
            <a:r>
              <a:rPr kumimoji="0" lang="en-US" sz="2000" b="1" i="0" u="none" strike="noStrike" kern="1200" cap="all" spc="300" normalizeH="0" baseline="0" noProof="0" dirty="0">
                <a:ln>
                  <a:noFill/>
                </a:ln>
                <a:solidFill>
                  <a:prstClr val="white"/>
                </a:solidFill>
                <a:effectLst/>
                <a:uLnTx/>
                <a:uFillTx/>
                <a:latin typeface="Calibri" panose="020F0502020204030204"/>
                <a:cs typeface="Arial" charset="0"/>
              </a:rPr>
              <a:t>University of </a:t>
            </a:r>
            <a:r>
              <a:rPr kumimoji="0" lang="en-US" sz="2000" b="1" i="0" u="none" strike="noStrike" kern="1200" cap="all" spc="300" normalizeH="0" baseline="0" noProof="0" dirty="0" err="1">
                <a:ln>
                  <a:noFill/>
                </a:ln>
                <a:solidFill>
                  <a:prstClr val="white"/>
                </a:solidFill>
                <a:effectLst/>
                <a:uLnTx/>
                <a:uFillTx/>
                <a:latin typeface="Calibri" panose="020F0502020204030204"/>
                <a:cs typeface="Arial" charset="0"/>
              </a:rPr>
              <a:t>virginia</a:t>
            </a:r>
            <a:endParaRPr kumimoji="0" lang="en-US" sz="2000" b="1" i="0" u="none" strike="noStrike" kern="1200" cap="all" spc="300" normalizeH="0" baseline="0" noProof="0" dirty="0">
              <a:ln>
                <a:noFill/>
              </a:ln>
              <a:solidFill>
                <a:prstClr val="white"/>
              </a:solidFill>
              <a:effectLst/>
              <a:uLnTx/>
              <a:uFillTx/>
              <a:latin typeface="Calibri" panose="020F0502020204030204"/>
              <a:cs typeface="Arial" charset="0"/>
            </a:endParaRPr>
          </a:p>
        </p:txBody>
      </p:sp>
      <p:sp>
        <p:nvSpPr>
          <p:cNvPr id="21" name="Text Placeholder 8">
            <a:extLst>
              <a:ext uri="{FF2B5EF4-FFF2-40B4-BE49-F238E27FC236}">
                <a16:creationId xmlns:a16="http://schemas.microsoft.com/office/drawing/2014/main" id="{43E020C8-1643-4648-9DA0-1701DE00EADC}"/>
              </a:ext>
            </a:extLst>
          </p:cNvPr>
          <p:cNvSpPr txBox="1">
            <a:spLocks/>
          </p:cNvSpPr>
          <p:nvPr/>
        </p:nvSpPr>
        <p:spPr>
          <a:xfrm>
            <a:off x="480280" y="198285"/>
            <a:ext cx="11462020" cy="317500"/>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cap="all" spc="300" baseline="0">
                <a:solidFill>
                  <a:schemeClr val="accent2"/>
                </a:solidFill>
                <a:latin typeface="+mn-lt"/>
                <a:ea typeface="Arial" charset="0"/>
                <a:cs typeface="Arial" charset="0"/>
              </a:defRPr>
            </a:lvl1pPr>
            <a:lvl2pPr marL="4572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2pPr>
            <a:lvl3pPr marL="9144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3pPr>
            <a:lvl4pPr marL="13716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4pPr>
            <a:lvl5pPr marL="1828800" indent="0" algn="l" defTabSz="914400" rtl="0" eaLnBrk="1" latinLnBrk="0" hangingPunct="1">
              <a:lnSpc>
                <a:spcPct val="100000"/>
              </a:lnSpc>
              <a:spcBef>
                <a:spcPts val="500"/>
              </a:spcBef>
              <a:buFont typeface="Arial" panose="020B0604020202020204" pitchFamily="34" charset="0"/>
              <a:buNone/>
              <a:defRPr sz="1400" b="1" i="0" kern="1200" spc="300">
                <a:solidFill>
                  <a:srgbClr val="1E3A7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1" i="0" u="none" strike="noStrike" kern="1200" cap="all" spc="300" normalizeH="0" baseline="0" noProof="0">
                <a:ln>
                  <a:noFill/>
                </a:ln>
                <a:solidFill>
                  <a:prstClr val="white"/>
                </a:solidFill>
                <a:effectLst/>
                <a:uLnTx/>
                <a:uFillTx/>
                <a:latin typeface="Calibri" panose="020F0502020204030204"/>
                <a:cs typeface="Arial" charset="0"/>
              </a:rPr>
              <a:t>STS Across the Commonwealth</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400" b="1" i="0" u="none" strike="noStrike" kern="1200" cap="all" spc="300" normalizeH="0" baseline="0" noProof="0" dirty="0">
              <a:ln>
                <a:noFill/>
              </a:ln>
              <a:solidFill>
                <a:prstClr val="white"/>
              </a:solidFill>
              <a:effectLst/>
              <a:uLnTx/>
              <a:uFillTx/>
              <a:latin typeface="Calibri" panose="020F0502020204030204"/>
              <a:cs typeface="Arial" charset="0"/>
            </a:endParaRPr>
          </a:p>
        </p:txBody>
      </p:sp>
      <p:cxnSp>
        <p:nvCxnSpPr>
          <p:cNvPr id="26" name="Straight Connector 25">
            <a:extLst>
              <a:ext uri="{FF2B5EF4-FFF2-40B4-BE49-F238E27FC236}">
                <a16:creationId xmlns:a16="http://schemas.microsoft.com/office/drawing/2014/main" id="{1376B34F-F2B2-5A41-8A10-34DE3EB07A34}"/>
              </a:ext>
            </a:extLst>
          </p:cNvPr>
          <p:cNvCxnSpPr>
            <a:cxnSpLocks/>
          </p:cNvCxnSpPr>
          <p:nvPr/>
        </p:nvCxnSpPr>
        <p:spPr>
          <a:xfrm>
            <a:off x="-117231" y="1554342"/>
            <a:ext cx="1243818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C48DF8C-F3E3-480A-9A1D-03C645FD61F7}"/>
              </a:ext>
            </a:extLst>
          </p:cNvPr>
          <p:cNvPicPr>
            <a:picLocks noChangeAspect="1"/>
          </p:cNvPicPr>
          <p:nvPr/>
        </p:nvPicPr>
        <p:blipFill>
          <a:blip r:embed="rId2"/>
          <a:stretch>
            <a:fillRect/>
          </a:stretch>
        </p:blipFill>
        <p:spPr>
          <a:xfrm>
            <a:off x="8736901" y="5275575"/>
            <a:ext cx="2797008" cy="1582426"/>
          </a:xfrm>
          <a:prstGeom prst="rect">
            <a:avLst/>
          </a:prstGeom>
        </p:spPr>
      </p:pic>
      <p:pic>
        <p:nvPicPr>
          <p:cNvPr id="5" name="Picture 4">
            <a:extLst>
              <a:ext uri="{FF2B5EF4-FFF2-40B4-BE49-F238E27FC236}">
                <a16:creationId xmlns:a16="http://schemas.microsoft.com/office/drawing/2014/main" id="{4FE98295-23E1-4DD3-B9DC-1C07AC8F4450}"/>
              </a:ext>
            </a:extLst>
          </p:cNvPr>
          <p:cNvPicPr>
            <a:picLocks noChangeAspect="1"/>
          </p:cNvPicPr>
          <p:nvPr/>
        </p:nvPicPr>
        <p:blipFill>
          <a:blip r:embed="rId3"/>
          <a:stretch>
            <a:fillRect/>
          </a:stretch>
        </p:blipFill>
        <p:spPr>
          <a:xfrm>
            <a:off x="793622" y="6008113"/>
            <a:ext cx="6993340" cy="661992"/>
          </a:xfrm>
          <a:prstGeom prst="rect">
            <a:avLst/>
          </a:prstGeom>
        </p:spPr>
      </p:pic>
    </p:spTree>
    <p:extLst>
      <p:ext uri="{BB962C8B-B14F-4D97-AF65-F5344CB8AC3E}">
        <p14:creationId xmlns:p14="http://schemas.microsoft.com/office/powerpoint/2010/main" val="916035702"/>
      </p:ext>
    </p:extLst>
  </p:cSld>
  <p:clrMapOvr>
    <a:masterClrMapping/>
  </p:clrMapOvr>
</p:sld>
</file>

<file path=ppt/theme/_rels/theme7.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roplet">
  <a:themeElements>
    <a:clrScheme name="Droplet">
      <a:dk1>
        <a:sysClr val="windowText" lastClr="000000"/>
      </a:dk1>
      <a:lt1>
        <a:sysClr val="window" lastClr="FFFFFF"/>
      </a:lt1>
      <a:dk2>
        <a:srgbClr val="4B4B4B"/>
      </a:dk2>
      <a:lt2>
        <a:srgbClr val="B5B5B5"/>
      </a:lt2>
      <a:accent1>
        <a:srgbClr val="9AC43E"/>
      </a:accent1>
      <a:accent2>
        <a:srgbClr val="44BA98"/>
      </a:accent2>
      <a:accent3>
        <a:srgbClr val="43A9D9"/>
      </a:accent3>
      <a:accent4>
        <a:srgbClr val="6274D8"/>
      </a:accent4>
      <a:accent5>
        <a:srgbClr val="AB54D7"/>
      </a:accent5>
      <a:accent6>
        <a:srgbClr val="D15B37"/>
      </a:accent6>
      <a:hlink>
        <a:srgbClr val="BFE962"/>
      </a:hlink>
      <a:folHlink>
        <a:srgbClr val="C0D591"/>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892FADA9-420D-4323-A7A4-C1060166525B}"/>
    </a:ext>
  </a:extLst>
</a:theme>
</file>

<file path=ppt/theme/theme7.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1969</TotalTime>
  <Words>3006</Words>
  <Application>Microsoft Macintosh PowerPoint</Application>
  <PresentationFormat>Widescreen</PresentationFormat>
  <Paragraphs>398</Paragraphs>
  <Slides>31</Slides>
  <Notes>2</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31</vt:i4>
      </vt:variant>
    </vt:vector>
  </HeadingPairs>
  <TitlesOfParts>
    <vt:vector size="48" baseType="lpstr">
      <vt:lpstr>inherit</vt:lpstr>
      <vt:lpstr>Arial</vt:lpstr>
      <vt:lpstr>Calibri</vt:lpstr>
      <vt:lpstr>Calibri Light</vt:lpstr>
      <vt:lpstr>Century Gothic</vt:lpstr>
      <vt:lpstr>Courier New</vt:lpstr>
      <vt:lpstr>Garamond</vt:lpstr>
      <vt:lpstr>Times New Roman</vt:lpstr>
      <vt:lpstr>Tw Cen MT</vt:lpstr>
      <vt:lpstr>Wingdings 3</vt:lpstr>
      <vt:lpstr>Office Theme</vt:lpstr>
      <vt:lpstr>1_Office Theme</vt:lpstr>
      <vt:lpstr>2_Office Theme</vt:lpstr>
      <vt:lpstr>3_Office Theme</vt:lpstr>
      <vt:lpstr>4_Office Theme</vt:lpstr>
      <vt:lpstr>Droplet</vt:lpstr>
      <vt:lpstr>Ion Boardroom</vt:lpstr>
      <vt:lpstr>STS across the Commonwealth Lightning Talks  Session A</vt:lpstr>
      <vt:lpstr>PowerPoint Presentation</vt:lpstr>
      <vt:lpstr>PowerPoint Presentation</vt:lpstr>
      <vt:lpstr>     Women in STEM:</vt:lpstr>
      <vt:lpstr>Medicine and Minorities Craig Konnoth, J.D., M.Phil Professor of Law, University of Virginia Greenwall Foundation Scholar</vt:lpstr>
      <vt:lpstr>Rebecca Howes-Mischel &amp; Megan Tracy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Lunch and Informal Conversations</vt:lpstr>
      <vt:lpstr>STS across the Commonwealth Lightning Talks  Session 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Lessons from Kazakhstan’s Nevada-Semipalatinsk anti-nuclear movement</vt:lpstr>
      <vt:lpstr>STS across the Commonwealth Lightning Talks  Session 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Foley, Rider W (rwf6v)</dc:creator>
  <cp:lastModifiedBy>Foley, Rider W (rwf6v)</cp:lastModifiedBy>
  <cp:revision>6</cp:revision>
  <dcterms:created xsi:type="dcterms:W3CDTF">2022-04-01T15:12:15Z</dcterms:created>
  <dcterms:modified xsi:type="dcterms:W3CDTF">2022-04-27T20:58:45Z</dcterms:modified>
</cp:coreProperties>
</file>