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7" r:id="rId2"/>
  </p:sldMasterIdLst>
  <p:notesMasterIdLst>
    <p:notesMasterId r:id="rId51"/>
  </p:notesMasterIdLst>
  <p:sldIdLst>
    <p:sldId id="256" r:id="rId3"/>
    <p:sldId id="292" r:id="rId4"/>
    <p:sldId id="260" r:id="rId5"/>
    <p:sldId id="259" r:id="rId6"/>
    <p:sldId id="261" r:id="rId7"/>
    <p:sldId id="309" r:id="rId8"/>
    <p:sldId id="328" r:id="rId9"/>
    <p:sldId id="276" r:id="rId10"/>
    <p:sldId id="329" r:id="rId11"/>
    <p:sldId id="311" r:id="rId12"/>
    <p:sldId id="339" r:id="rId13"/>
    <p:sldId id="338" r:id="rId14"/>
    <p:sldId id="337" r:id="rId15"/>
    <p:sldId id="336" r:id="rId16"/>
    <p:sldId id="335" r:id="rId17"/>
    <p:sldId id="334" r:id="rId18"/>
    <p:sldId id="333" r:id="rId19"/>
    <p:sldId id="332" r:id="rId20"/>
    <p:sldId id="330" r:id="rId21"/>
    <p:sldId id="314" r:id="rId22"/>
    <p:sldId id="296" r:id="rId23"/>
    <p:sldId id="278" r:id="rId24"/>
    <p:sldId id="297" r:id="rId25"/>
    <p:sldId id="305" r:id="rId26"/>
    <p:sldId id="279" r:id="rId27"/>
    <p:sldId id="280" r:id="rId28"/>
    <p:sldId id="288" r:id="rId29"/>
    <p:sldId id="308" r:id="rId30"/>
    <p:sldId id="325" r:id="rId31"/>
    <p:sldId id="326" r:id="rId32"/>
    <p:sldId id="327" r:id="rId33"/>
    <p:sldId id="281" r:id="rId34"/>
    <p:sldId id="282" r:id="rId35"/>
    <p:sldId id="283" r:id="rId36"/>
    <p:sldId id="289" r:id="rId37"/>
    <p:sldId id="307" r:id="rId38"/>
    <p:sldId id="323" r:id="rId39"/>
    <p:sldId id="284" r:id="rId40"/>
    <p:sldId id="285" r:id="rId41"/>
    <p:sldId id="286" r:id="rId42"/>
    <p:sldId id="287" r:id="rId43"/>
    <p:sldId id="298" r:id="rId44"/>
    <p:sldId id="302" r:id="rId45"/>
    <p:sldId id="321" r:id="rId46"/>
    <p:sldId id="310" r:id="rId47"/>
    <p:sldId id="303" r:id="rId48"/>
    <p:sldId id="300" r:id="rId49"/>
    <p:sldId id="30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nes-lewis, Sherica Denise (sdj6u)" initials="JlSD(" lastIdx="2" clrIdx="0">
    <p:extLst>
      <p:ext uri="{19B8F6BF-5375-455C-9EA6-DF929625EA0E}">
        <p15:presenceInfo xmlns:p15="http://schemas.microsoft.com/office/powerpoint/2012/main" userId="S::sdj6u@virginia.edu::456558e2-6376-4c31-b347-1a38c5383a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651D67-F888-8442-2858-309342151A6A}" v="1" dt="2022-04-22T14:20:23.571"/>
    <p1510:client id="{0E322DD1-C464-6758-DE44-EF1611EF28FD}" v="991" dt="2022-04-27T15:21:25.271"/>
    <p1510:client id="{17A2839A-49A5-4B76-86F5-D54DD4C81CE0}" v="181" dt="2022-03-02T17:51:54.116"/>
    <p1510:client id="{2820F61B-B767-975A-39FA-4F15A67885C3}" v="125" dt="2022-04-26T18:53:22.011"/>
    <p1510:client id="{2C9AE1E9-EEC2-47DF-AFC0-BB032AA9ED11}" v="5" dt="2022-03-30T18:23:26.427"/>
    <p1510:client id="{476AAE60-53C5-A5CD-2D7E-73A6B5308D9D}" v="319" dt="2022-03-02T17:33:20.293"/>
    <p1510:client id="{62540202-7E15-4332-309B-5EE79EE15042}" v="192" dt="2022-03-30T16:24:00.555"/>
    <p1510:client id="{6E046FC7-2A82-2CED-3F40-5A81099F9DBC}" v="67" dt="2022-04-22T14:54:42.174"/>
    <p1510:client id="{77377EC7-D86E-22ED-0175-7B2360D61350}" v="37" dt="2022-04-19T18:16:26.909"/>
    <p1510:client id="{7748CCBF-7469-33D5-39BA-29D6FFAA53B8}" v="2" dt="2022-04-27T16:50:49.446"/>
    <p1510:client id="{77A2B150-7FFD-B2F6-E001-D673758E1586}" v="210" dt="2022-03-02T16:51:48.602"/>
    <p1510:client id="{78883BF2-20E0-4DFF-AEB5-D5EE66C70F61}" v="179" dt="2022-04-27T09:58:54.052"/>
    <p1510:client id="{7FD3C828-2AF2-41F8-85D0-7426CDB9BE25}" v="82" dt="2022-04-26T17:42:46.212"/>
    <p1510:client id="{846A0F25-8F18-D07D-B32C-52A20BA91230}" v="3" dt="2022-03-02T15:31:19.813"/>
    <p1510:client id="{8ADFAB1D-4E79-A380-DA6D-A6DBA21D9E11}" v="24" dt="2022-04-22T14:27:07.973"/>
    <p1510:client id="{942AA933-4E7A-213D-D43E-76B0DE0A635E}" v="1" dt="2022-03-31T13:36:26.305"/>
    <p1510:client id="{A275CB93-6795-6820-81C8-BAE847ED8CA3}" v="5" dt="2022-04-20T19:41:32.769"/>
    <p1510:client id="{AFAFDD67-3542-4EE8-A78D-A19B034FC28C}" v="2" dt="2022-04-19T14:31:07.792"/>
    <p1510:client id="{BA403B66-E9FE-DD6F-B242-E095B73941F4}" v="195" dt="2022-03-30T17:49:52.799"/>
    <p1510:client id="{C5C9B300-EF6B-A9F9-1265-E7EAA409F93D}" v="377" dt="2022-04-19T19:30:24.365"/>
    <p1510:client id="{CB2A0330-3718-49A5-A514-53CE84B9B338}" v="241" dt="2022-04-26T17:36:28.546"/>
    <p1510:client id="{D7AA0EC7-B470-496D-94F9-4D879FF8D617}" v="155" dt="2022-04-22T14:15:27.001"/>
    <p1510:client id="{FD519020-C246-4D41-AF97-1C65895056DD}" v="38" dt="2022-04-28T16:37:50.4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4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svg"/><Relationship Id="rId1" Type="http://schemas.openxmlformats.org/officeDocument/2006/relationships/image" Target="../media/image39.png"/><Relationship Id="rId4" Type="http://schemas.openxmlformats.org/officeDocument/2006/relationships/image" Target="../media/image42.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3BB65F-B7F7-4184-A634-FE96DE6D4804}"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0AB1436D-321D-4A19-A86D-718514DF0520}">
      <dgm:prSet/>
      <dgm:spPr/>
      <dgm:t>
        <a:bodyPr/>
        <a:lstStyle/>
        <a:p>
          <a:r>
            <a:rPr lang="en-US" b="1"/>
            <a:t>Authentic Partnership</a:t>
          </a:r>
          <a:endParaRPr lang="en-US"/>
        </a:p>
      </dgm:t>
    </dgm:pt>
    <dgm:pt modelId="{6EE5A7C5-6EE2-4FCB-8A0D-33D4512490F2}" type="parTrans" cxnId="{E0624067-BA66-438F-B7FE-B6303ABAD8F7}">
      <dgm:prSet/>
      <dgm:spPr/>
      <dgm:t>
        <a:bodyPr/>
        <a:lstStyle/>
        <a:p>
          <a:endParaRPr lang="en-US"/>
        </a:p>
      </dgm:t>
    </dgm:pt>
    <dgm:pt modelId="{6DCB8BEA-4334-4A04-B58E-72CFA00DEBEB}" type="sibTrans" cxnId="{E0624067-BA66-438F-B7FE-B6303ABAD8F7}">
      <dgm:prSet/>
      <dgm:spPr/>
      <dgm:t>
        <a:bodyPr/>
        <a:lstStyle/>
        <a:p>
          <a:endParaRPr lang="en-US"/>
        </a:p>
      </dgm:t>
    </dgm:pt>
    <dgm:pt modelId="{392C213B-EE61-470D-9AFE-BCA95361A574}">
      <dgm:prSet/>
      <dgm:spPr/>
      <dgm:t>
        <a:bodyPr/>
        <a:lstStyle/>
        <a:p>
          <a:r>
            <a:rPr lang="en-US" b="1"/>
            <a:t>Shared Power</a:t>
          </a:r>
          <a:endParaRPr lang="en-US"/>
        </a:p>
      </dgm:t>
    </dgm:pt>
    <dgm:pt modelId="{EA4914B3-AC3E-44E3-800F-92A9B1FB540B}" type="parTrans" cxnId="{037A2FF8-29D4-4903-8CFA-5CF6F606A606}">
      <dgm:prSet/>
      <dgm:spPr/>
      <dgm:t>
        <a:bodyPr/>
        <a:lstStyle/>
        <a:p>
          <a:endParaRPr lang="en-US"/>
        </a:p>
      </dgm:t>
    </dgm:pt>
    <dgm:pt modelId="{C1953965-EFB5-4A82-9578-42F5CC48A0EF}" type="sibTrans" cxnId="{037A2FF8-29D4-4903-8CFA-5CF6F606A606}">
      <dgm:prSet/>
      <dgm:spPr/>
      <dgm:t>
        <a:bodyPr/>
        <a:lstStyle/>
        <a:p>
          <a:endParaRPr lang="en-US"/>
        </a:p>
      </dgm:t>
    </dgm:pt>
    <dgm:pt modelId="{F064FFDE-B185-4FF0-AA2D-451CF7DFB4A9}">
      <dgm:prSet/>
      <dgm:spPr/>
      <dgm:t>
        <a:bodyPr/>
        <a:lstStyle/>
        <a:p>
          <a:r>
            <a:rPr lang="en-US" b="1"/>
            <a:t>Equity</a:t>
          </a:r>
          <a:endParaRPr lang="en-US"/>
        </a:p>
      </dgm:t>
    </dgm:pt>
    <dgm:pt modelId="{7732EC17-B0D2-43D5-B3CF-B153CB1D4519}" type="parTrans" cxnId="{FC3B6AD1-1738-41F6-9336-6701D81C25B2}">
      <dgm:prSet/>
      <dgm:spPr/>
      <dgm:t>
        <a:bodyPr/>
        <a:lstStyle/>
        <a:p>
          <a:endParaRPr lang="en-US"/>
        </a:p>
      </dgm:t>
    </dgm:pt>
    <dgm:pt modelId="{17DD8395-206B-43D0-A84E-5FFD5ACAD72D}" type="sibTrans" cxnId="{FC3B6AD1-1738-41F6-9336-6701D81C25B2}">
      <dgm:prSet/>
      <dgm:spPr/>
      <dgm:t>
        <a:bodyPr/>
        <a:lstStyle/>
        <a:p>
          <a:endParaRPr lang="en-US"/>
        </a:p>
      </dgm:t>
    </dgm:pt>
    <dgm:pt modelId="{EEBB7544-CB38-45C0-BD42-BFDABA029EAF}">
      <dgm:prSet/>
      <dgm:spPr/>
      <dgm:t>
        <a:bodyPr/>
        <a:lstStyle/>
        <a:p>
          <a:r>
            <a:rPr lang="en-US" b="1"/>
            <a:t>Justice</a:t>
          </a:r>
          <a:endParaRPr lang="en-US"/>
        </a:p>
      </dgm:t>
    </dgm:pt>
    <dgm:pt modelId="{510BE8E7-81D7-49C9-A2D8-FC50541D24E8}" type="parTrans" cxnId="{3DA55A15-F736-4412-B6AA-E94BED822A24}">
      <dgm:prSet/>
      <dgm:spPr/>
      <dgm:t>
        <a:bodyPr/>
        <a:lstStyle/>
        <a:p>
          <a:endParaRPr lang="en-US"/>
        </a:p>
      </dgm:t>
    </dgm:pt>
    <dgm:pt modelId="{13EC6E05-8C53-4D94-8228-4B168FF0ACF3}" type="sibTrans" cxnId="{3DA55A15-F736-4412-B6AA-E94BED822A24}">
      <dgm:prSet/>
      <dgm:spPr/>
      <dgm:t>
        <a:bodyPr/>
        <a:lstStyle/>
        <a:p>
          <a:endParaRPr lang="en-US"/>
        </a:p>
      </dgm:t>
    </dgm:pt>
    <dgm:pt modelId="{34D1DECB-A711-4620-B018-569066B92089}">
      <dgm:prSet/>
      <dgm:spPr/>
      <dgm:t>
        <a:bodyPr/>
        <a:lstStyle/>
        <a:p>
          <a:r>
            <a:rPr lang="en-US" b="1"/>
            <a:t>Beneficial</a:t>
          </a:r>
          <a:endParaRPr lang="en-US"/>
        </a:p>
      </dgm:t>
    </dgm:pt>
    <dgm:pt modelId="{CA6797DC-67DB-471B-A63A-47298537B06B}" type="parTrans" cxnId="{93D74714-8BA2-4EEB-8DEF-BFF349154FA5}">
      <dgm:prSet/>
      <dgm:spPr/>
      <dgm:t>
        <a:bodyPr/>
        <a:lstStyle/>
        <a:p>
          <a:endParaRPr lang="en-US"/>
        </a:p>
      </dgm:t>
    </dgm:pt>
    <dgm:pt modelId="{771C0EAD-449B-46A8-AD81-F8C3E3FA6F04}" type="sibTrans" cxnId="{93D74714-8BA2-4EEB-8DEF-BFF349154FA5}">
      <dgm:prSet/>
      <dgm:spPr/>
      <dgm:t>
        <a:bodyPr/>
        <a:lstStyle/>
        <a:p>
          <a:endParaRPr lang="en-US"/>
        </a:p>
      </dgm:t>
    </dgm:pt>
    <dgm:pt modelId="{DC69315D-043E-4A16-9F97-07ECA21C3668}">
      <dgm:prSet/>
      <dgm:spPr/>
      <dgm:t>
        <a:bodyPr/>
        <a:lstStyle/>
        <a:p>
          <a:r>
            <a:rPr lang="en-US" b="1"/>
            <a:t>Action</a:t>
          </a:r>
          <a:endParaRPr lang="en-US"/>
        </a:p>
      </dgm:t>
    </dgm:pt>
    <dgm:pt modelId="{1066EC07-7B03-45E8-BA81-10B89F6E34B9}" type="parTrans" cxnId="{849385F7-57CA-4F48-B55D-9AD8ECA97B44}">
      <dgm:prSet/>
      <dgm:spPr/>
      <dgm:t>
        <a:bodyPr/>
        <a:lstStyle/>
        <a:p>
          <a:endParaRPr lang="en-US"/>
        </a:p>
      </dgm:t>
    </dgm:pt>
    <dgm:pt modelId="{E046F15E-87AB-41C6-BB00-AF1AF3E76170}" type="sibTrans" cxnId="{849385F7-57CA-4F48-B55D-9AD8ECA97B44}">
      <dgm:prSet/>
      <dgm:spPr/>
      <dgm:t>
        <a:bodyPr/>
        <a:lstStyle/>
        <a:p>
          <a:endParaRPr lang="en-US"/>
        </a:p>
      </dgm:t>
    </dgm:pt>
    <dgm:pt modelId="{029E99EF-C3F6-441C-AF23-2519B0FDDC8B}">
      <dgm:prSet/>
      <dgm:spPr/>
      <dgm:t>
        <a:bodyPr/>
        <a:lstStyle/>
        <a:p>
          <a:r>
            <a:rPr lang="en-US" b="1"/>
            <a:t>Mutuality</a:t>
          </a:r>
          <a:endParaRPr lang="en-US"/>
        </a:p>
      </dgm:t>
    </dgm:pt>
    <dgm:pt modelId="{D2D54FE9-872D-41A1-A692-135924AF2161}" type="parTrans" cxnId="{2243EC7C-A859-4DCF-974D-400EB8917A2A}">
      <dgm:prSet/>
      <dgm:spPr/>
      <dgm:t>
        <a:bodyPr/>
        <a:lstStyle/>
        <a:p>
          <a:endParaRPr lang="en-US"/>
        </a:p>
      </dgm:t>
    </dgm:pt>
    <dgm:pt modelId="{BFFC7E78-03DA-4226-BF81-57F39D93C603}" type="sibTrans" cxnId="{2243EC7C-A859-4DCF-974D-400EB8917A2A}">
      <dgm:prSet/>
      <dgm:spPr/>
      <dgm:t>
        <a:bodyPr/>
        <a:lstStyle/>
        <a:p>
          <a:endParaRPr lang="en-US"/>
        </a:p>
      </dgm:t>
    </dgm:pt>
    <dgm:pt modelId="{EFD000DE-DC7D-4BD8-97AE-2F9706803F23}">
      <dgm:prSet/>
      <dgm:spPr/>
      <dgm:t>
        <a:bodyPr/>
        <a:lstStyle/>
        <a:p>
          <a:r>
            <a:rPr lang="en-US" b="1"/>
            <a:t>Youth</a:t>
          </a:r>
          <a:endParaRPr lang="en-US"/>
        </a:p>
      </dgm:t>
    </dgm:pt>
    <dgm:pt modelId="{DFCE3F7B-0531-4732-BAC2-1E15810529C8}" type="parTrans" cxnId="{9E747E13-469A-4942-B604-6C8B4616501A}">
      <dgm:prSet/>
      <dgm:spPr/>
      <dgm:t>
        <a:bodyPr/>
        <a:lstStyle/>
        <a:p>
          <a:endParaRPr lang="en-US"/>
        </a:p>
      </dgm:t>
    </dgm:pt>
    <dgm:pt modelId="{0847BB1F-A012-421C-8787-9CCC3FA811F7}" type="sibTrans" cxnId="{9E747E13-469A-4942-B604-6C8B4616501A}">
      <dgm:prSet/>
      <dgm:spPr/>
      <dgm:t>
        <a:bodyPr/>
        <a:lstStyle/>
        <a:p>
          <a:endParaRPr lang="en-US"/>
        </a:p>
      </dgm:t>
    </dgm:pt>
    <dgm:pt modelId="{00F1A34D-EA14-AF45-B30A-9924E350DA1A}" type="pres">
      <dgm:prSet presAssocID="{A03BB65F-B7F7-4184-A634-FE96DE6D4804}" presName="linear" presStyleCnt="0">
        <dgm:presLayoutVars>
          <dgm:animLvl val="lvl"/>
          <dgm:resizeHandles val="exact"/>
        </dgm:presLayoutVars>
      </dgm:prSet>
      <dgm:spPr/>
    </dgm:pt>
    <dgm:pt modelId="{D356FCC3-B906-B344-A690-B39948CE89B6}" type="pres">
      <dgm:prSet presAssocID="{0AB1436D-321D-4A19-A86D-718514DF0520}" presName="parentText" presStyleLbl="node1" presStyleIdx="0" presStyleCnt="8">
        <dgm:presLayoutVars>
          <dgm:chMax val="0"/>
          <dgm:bulletEnabled val="1"/>
        </dgm:presLayoutVars>
      </dgm:prSet>
      <dgm:spPr/>
    </dgm:pt>
    <dgm:pt modelId="{1FC215BB-84D4-C644-AB07-091E13AC7E31}" type="pres">
      <dgm:prSet presAssocID="{6DCB8BEA-4334-4A04-B58E-72CFA00DEBEB}" presName="spacer" presStyleCnt="0"/>
      <dgm:spPr/>
    </dgm:pt>
    <dgm:pt modelId="{143FC959-6015-7C48-85D2-6DA4F1685F76}" type="pres">
      <dgm:prSet presAssocID="{392C213B-EE61-470D-9AFE-BCA95361A574}" presName="parentText" presStyleLbl="node1" presStyleIdx="1" presStyleCnt="8">
        <dgm:presLayoutVars>
          <dgm:chMax val="0"/>
          <dgm:bulletEnabled val="1"/>
        </dgm:presLayoutVars>
      </dgm:prSet>
      <dgm:spPr/>
    </dgm:pt>
    <dgm:pt modelId="{D80BFA7E-A5F1-F849-928C-6A5318BA5BF7}" type="pres">
      <dgm:prSet presAssocID="{C1953965-EFB5-4A82-9578-42F5CC48A0EF}" presName="spacer" presStyleCnt="0"/>
      <dgm:spPr/>
    </dgm:pt>
    <dgm:pt modelId="{EB6EC192-A659-F845-8398-7C24020DC5CC}" type="pres">
      <dgm:prSet presAssocID="{F064FFDE-B185-4FF0-AA2D-451CF7DFB4A9}" presName="parentText" presStyleLbl="node1" presStyleIdx="2" presStyleCnt="8">
        <dgm:presLayoutVars>
          <dgm:chMax val="0"/>
          <dgm:bulletEnabled val="1"/>
        </dgm:presLayoutVars>
      </dgm:prSet>
      <dgm:spPr/>
    </dgm:pt>
    <dgm:pt modelId="{873C2278-D074-754D-90AC-A140B85DA3A9}" type="pres">
      <dgm:prSet presAssocID="{17DD8395-206B-43D0-A84E-5FFD5ACAD72D}" presName="spacer" presStyleCnt="0"/>
      <dgm:spPr/>
    </dgm:pt>
    <dgm:pt modelId="{8CFA4A01-5FAB-6248-B122-B9E889B114AB}" type="pres">
      <dgm:prSet presAssocID="{EEBB7544-CB38-45C0-BD42-BFDABA029EAF}" presName="parentText" presStyleLbl="node1" presStyleIdx="3" presStyleCnt="8">
        <dgm:presLayoutVars>
          <dgm:chMax val="0"/>
          <dgm:bulletEnabled val="1"/>
        </dgm:presLayoutVars>
      </dgm:prSet>
      <dgm:spPr/>
    </dgm:pt>
    <dgm:pt modelId="{CDEEE064-EDB4-B64B-8E45-E7F198F1DE2A}" type="pres">
      <dgm:prSet presAssocID="{13EC6E05-8C53-4D94-8228-4B168FF0ACF3}" presName="spacer" presStyleCnt="0"/>
      <dgm:spPr/>
    </dgm:pt>
    <dgm:pt modelId="{45442E0E-CA7D-394F-BF13-0587E90532C0}" type="pres">
      <dgm:prSet presAssocID="{34D1DECB-A711-4620-B018-569066B92089}" presName="parentText" presStyleLbl="node1" presStyleIdx="4" presStyleCnt="8">
        <dgm:presLayoutVars>
          <dgm:chMax val="0"/>
          <dgm:bulletEnabled val="1"/>
        </dgm:presLayoutVars>
      </dgm:prSet>
      <dgm:spPr/>
    </dgm:pt>
    <dgm:pt modelId="{F43AA387-2339-4343-BCC3-D5502F5CCCA8}" type="pres">
      <dgm:prSet presAssocID="{771C0EAD-449B-46A8-AD81-F8C3E3FA6F04}" presName="spacer" presStyleCnt="0"/>
      <dgm:spPr/>
    </dgm:pt>
    <dgm:pt modelId="{98253773-EB20-D149-89AC-2B7FEA327FCE}" type="pres">
      <dgm:prSet presAssocID="{DC69315D-043E-4A16-9F97-07ECA21C3668}" presName="parentText" presStyleLbl="node1" presStyleIdx="5" presStyleCnt="8">
        <dgm:presLayoutVars>
          <dgm:chMax val="0"/>
          <dgm:bulletEnabled val="1"/>
        </dgm:presLayoutVars>
      </dgm:prSet>
      <dgm:spPr/>
    </dgm:pt>
    <dgm:pt modelId="{2E69AC8E-CD8D-F94A-B37B-0CB4490691F9}" type="pres">
      <dgm:prSet presAssocID="{E046F15E-87AB-41C6-BB00-AF1AF3E76170}" presName="spacer" presStyleCnt="0"/>
      <dgm:spPr/>
    </dgm:pt>
    <dgm:pt modelId="{A14B00EC-A979-F44B-9A2D-278391FB54D0}" type="pres">
      <dgm:prSet presAssocID="{029E99EF-C3F6-441C-AF23-2519B0FDDC8B}" presName="parentText" presStyleLbl="node1" presStyleIdx="6" presStyleCnt="8">
        <dgm:presLayoutVars>
          <dgm:chMax val="0"/>
          <dgm:bulletEnabled val="1"/>
        </dgm:presLayoutVars>
      </dgm:prSet>
      <dgm:spPr/>
    </dgm:pt>
    <dgm:pt modelId="{B801ED4F-83B3-114E-9C8F-A81A22A968D7}" type="pres">
      <dgm:prSet presAssocID="{BFFC7E78-03DA-4226-BF81-57F39D93C603}" presName="spacer" presStyleCnt="0"/>
      <dgm:spPr/>
    </dgm:pt>
    <dgm:pt modelId="{FBC17920-55E9-2649-8D12-471594FAA7F6}" type="pres">
      <dgm:prSet presAssocID="{EFD000DE-DC7D-4BD8-97AE-2F9706803F23}" presName="parentText" presStyleLbl="node1" presStyleIdx="7" presStyleCnt="8">
        <dgm:presLayoutVars>
          <dgm:chMax val="0"/>
          <dgm:bulletEnabled val="1"/>
        </dgm:presLayoutVars>
      </dgm:prSet>
      <dgm:spPr/>
    </dgm:pt>
  </dgm:ptLst>
  <dgm:cxnLst>
    <dgm:cxn modelId="{394D7709-1074-B444-A837-F5F6FA6EA85F}" type="presOf" srcId="{EEBB7544-CB38-45C0-BD42-BFDABA029EAF}" destId="{8CFA4A01-5FAB-6248-B122-B9E889B114AB}" srcOrd="0" destOrd="0" presId="urn:microsoft.com/office/officeart/2005/8/layout/vList2"/>
    <dgm:cxn modelId="{2F348712-D67F-3C4C-B0E7-11CB1D774F65}" type="presOf" srcId="{F064FFDE-B185-4FF0-AA2D-451CF7DFB4A9}" destId="{EB6EC192-A659-F845-8398-7C24020DC5CC}" srcOrd="0" destOrd="0" presId="urn:microsoft.com/office/officeart/2005/8/layout/vList2"/>
    <dgm:cxn modelId="{9E747E13-469A-4942-B604-6C8B4616501A}" srcId="{A03BB65F-B7F7-4184-A634-FE96DE6D4804}" destId="{EFD000DE-DC7D-4BD8-97AE-2F9706803F23}" srcOrd="7" destOrd="0" parTransId="{DFCE3F7B-0531-4732-BAC2-1E15810529C8}" sibTransId="{0847BB1F-A012-421C-8787-9CCC3FA811F7}"/>
    <dgm:cxn modelId="{93D74714-8BA2-4EEB-8DEF-BFF349154FA5}" srcId="{A03BB65F-B7F7-4184-A634-FE96DE6D4804}" destId="{34D1DECB-A711-4620-B018-569066B92089}" srcOrd="4" destOrd="0" parTransId="{CA6797DC-67DB-471B-A63A-47298537B06B}" sibTransId="{771C0EAD-449B-46A8-AD81-F8C3E3FA6F04}"/>
    <dgm:cxn modelId="{3DA55A15-F736-4412-B6AA-E94BED822A24}" srcId="{A03BB65F-B7F7-4184-A634-FE96DE6D4804}" destId="{EEBB7544-CB38-45C0-BD42-BFDABA029EAF}" srcOrd="3" destOrd="0" parTransId="{510BE8E7-81D7-49C9-A2D8-FC50541D24E8}" sibTransId="{13EC6E05-8C53-4D94-8228-4B168FF0ACF3}"/>
    <dgm:cxn modelId="{100B7F1C-DA51-A74D-A34B-01AB6810C4EE}" type="presOf" srcId="{029E99EF-C3F6-441C-AF23-2519B0FDDC8B}" destId="{A14B00EC-A979-F44B-9A2D-278391FB54D0}" srcOrd="0" destOrd="0" presId="urn:microsoft.com/office/officeart/2005/8/layout/vList2"/>
    <dgm:cxn modelId="{E0624067-BA66-438F-B7FE-B6303ABAD8F7}" srcId="{A03BB65F-B7F7-4184-A634-FE96DE6D4804}" destId="{0AB1436D-321D-4A19-A86D-718514DF0520}" srcOrd="0" destOrd="0" parTransId="{6EE5A7C5-6EE2-4FCB-8A0D-33D4512490F2}" sibTransId="{6DCB8BEA-4334-4A04-B58E-72CFA00DEBEB}"/>
    <dgm:cxn modelId="{2243EC7C-A859-4DCF-974D-400EB8917A2A}" srcId="{A03BB65F-B7F7-4184-A634-FE96DE6D4804}" destId="{029E99EF-C3F6-441C-AF23-2519B0FDDC8B}" srcOrd="6" destOrd="0" parTransId="{D2D54FE9-872D-41A1-A692-135924AF2161}" sibTransId="{BFFC7E78-03DA-4226-BF81-57F39D93C603}"/>
    <dgm:cxn modelId="{63DEB98A-277C-884D-9C64-3A65A48543B9}" type="presOf" srcId="{0AB1436D-321D-4A19-A86D-718514DF0520}" destId="{D356FCC3-B906-B344-A690-B39948CE89B6}" srcOrd="0" destOrd="0" presId="urn:microsoft.com/office/officeart/2005/8/layout/vList2"/>
    <dgm:cxn modelId="{E68378A1-805C-AC41-BFF7-1157FC62A0F1}" type="presOf" srcId="{EFD000DE-DC7D-4BD8-97AE-2F9706803F23}" destId="{FBC17920-55E9-2649-8D12-471594FAA7F6}" srcOrd="0" destOrd="0" presId="urn:microsoft.com/office/officeart/2005/8/layout/vList2"/>
    <dgm:cxn modelId="{C0C994A8-267E-1B4A-878D-A89EB850F2C5}" type="presOf" srcId="{A03BB65F-B7F7-4184-A634-FE96DE6D4804}" destId="{00F1A34D-EA14-AF45-B30A-9924E350DA1A}" srcOrd="0" destOrd="0" presId="urn:microsoft.com/office/officeart/2005/8/layout/vList2"/>
    <dgm:cxn modelId="{CA3500C4-02CE-AD41-B0BA-55B26963379A}" type="presOf" srcId="{DC69315D-043E-4A16-9F97-07ECA21C3668}" destId="{98253773-EB20-D149-89AC-2B7FEA327FCE}" srcOrd="0" destOrd="0" presId="urn:microsoft.com/office/officeart/2005/8/layout/vList2"/>
    <dgm:cxn modelId="{FC3B6AD1-1738-41F6-9336-6701D81C25B2}" srcId="{A03BB65F-B7F7-4184-A634-FE96DE6D4804}" destId="{F064FFDE-B185-4FF0-AA2D-451CF7DFB4A9}" srcOrd="2" destOrd="0" parTransId="{7732EC17-B0D2-43D5-B3CF-B153CB1D4519}" sibTransId="{17DD8395-206B-43D0-A84E-5FFD5ACAD72D}"/>
    <dgm:cxn modelId="{AB7F4FD8-8471-E44E-8E80-439830F2631F}" type="presOf" srcId="{34D1DECB-A711-4620-B018-569066B92089}" destId="{45442E0E-CA7D-394F-BF13-0587E90532C0}" srcOrd="0" destOrd="0" presId="urn:microsoft.com/office/officeart/2005/8/layout/vList2"/>
    <dgm:cxn modelId="{A87636EB-15A4-E342-BB03-837E5E1E393E}" type="presOf" srcId="{392C213B-EE61-470D-9AFE-BCA95361A574}" destId="{143FC959-6015-7C48-85D2-6DA4F1685F76}" srcOrd="0" destOrd="0" presId="urn:microsoft.com/office/officeart/2005/8/layout/vList2"/>
    <dgm:cxn modelId="{849385F7-57CA-4F48-B55D-9AD8ECA97B44}" srcId="{A03BB65F-B7F7-4184-A634-FE96DE6D4804}" destId="{DC69315D-043E-4A16-9F97-07ECA21C3668}" srcOrd="5" destOrd="0" parTransId="{1066EC07-7B03-45E8-BA81-10B89F6E34B9}" sibTransId="{E046F15E-87AB-41C6-BB00-AF1AF3E76170}"/>
    <dgm:cxn modelId="{037A2FF8-29D4-4903-8CFA-5CF6F606A606}" srcId="{A03BB65F-B7F7-4184-A634-FE96DE6D4804}" destId="{392C213B-EE61-470D-9AFE-BCA95361A574}" srcOrd="1" destOrd="0" parTransId="{EA4914B3-AC3E-44E3-800F-92A9B1FB540B}" sibTransId="{C1953965-EFB5-4A82-9578-42F5CC48A0EF}"/>
    <dgm:cxn modelId="{59CFAAF9-288D-A643-90DA-2B5BB2FC3173}" type="presParOf" srcId="{00F1A34D-EA14-AF45-B30A-9924E350DA1A}" destId="{D356FCC3-B906-B344-A690-B39948CE89B6}" srcOrd="0" destOrd="0" presId="urn:microsoft.com/office/officeart/2005/8/layout/vList2"/>
    <dgm:cxn modelId="{9CBC7BAA-81C0-5E4D-9082-600EE1EEC02D}" type="presParOf" srcId="{00F1A34D-EA14-AF45-B30A-9924E350DA1A}" destId="{1FC215BB-84D4-C644-AB07-091E13AC7E31}" srcOrd="1" destOrd="0" presId="urn:microsoft.com/office/officeart/2005/8/layout/vList2"/>
    <dgm:cxn modelId="{8F628C23-4A36-A746-850C-B07329375FFD}" type="presParOf" srcId="{00F1A34D-EA14-AF45-B30A-9924E350DA1A}" destId="{143FC959-6015-7C48-85D2-6DA4F1685F76}" srcOrd="2" destOrd="0" presId="urn:microsoft.com/office/officeart/2005/8/layout/vList2"/>
    <dgm:cxn modelId="{3B9C18E8-3AC7-5D4E-A6C1-6D83455F51EB}" type="presParOf" srcId="{00F1A34D-EA14-AF45-B30A-9924E350DA1A}" destId="{D80BFA7E-A5F1-F849-928C-6A5318BA5BF7}" srcOrd="3" destOrd="0" presId="urn:microsoft.com/office/officeart/2005/8/layout/vList2"/>
    <dgm:cxn modelId="{18CC33F3-E537-504F-99FC-A7A1214E21E9}" type="presParOf" srcId="{00F1A34D-EA14-AF45-B30A-9924E350DA1A}" destId="{EB6EC192-A659-F845-8398-7C24020DC5CC}" srcOrd="4" destOrd="0" presId="urn:microsoft.com/office/officeart/2005/8/layout/vList2"/>
    <dgm:cxn modelId="{556FC515-D75E-5348-9CCF-8811AAEBF451}" type="presParOf" srcId="{00F1A34D-EA14-AF45-B30A-9924E350DA1A}" destId="{873C2278-D074-754D-90AC-A140B85DA3A9}" srcOrd="5" destOrd="0" presId="urn:microsoft.com/office/officeart/2005/8/layout/vList2"/>
    <dgm:cxn modelId="{03CF7F2F-4C98-B445-804D-6EB6B2A0AFC3}" type="presParOf" srcId="{00F1A34D-EA14-AF45-B30A-9924E350DA1A}" destId="{8CFA4A01-5FAB-6248-B122-B9E889B114AB}" srcOrd="6" destOrd="0" presId="urn:microsoft.com/office/officeart/2005/8/layout/vList2"/>
    <dgm:cxn modelId="{49B650E6-370E-C447-9E11-F88C373A5DE6}" type="presParOf" srcId="{00F1A34D-EA14-AF45-B30A-9924E350DA1A}" destId="{CDEEE064-EDB4-B64B-8E45-E7F198F1DE2A}" srcOrd="7" destOrd="0" presId="urn:microsoft.com/office/officeart/2005/8/layout/vList2"/>
    <dgm:cxn modelId="{0B2DA337-32A7-2F4D-AD3B-7B190CB36F85}" type="presParOf" srcId="{00F1A34D-EA14-AF45-B30A-9924E350DA1A}" destId="{45442E0E-CA7D-394F-BF13-0587E90532C0}" srcOrd="8" destOrd="0" presId="urn:microsoft.com/office/officeart/2005/8/layout/vList2"/>
    <dgm:cxn modelId="{F3125751-F89C-FD4D-B9BB-8DBDA8BE636F}" type="presParOf" srcId="{00F1A34D-EA14-AF45-B30A-9924E350DA1A}" destId="{F43AA387-2339-4343-BCC3-D5502F5CCCA8}" srcOrd="9" destOrd="0" presId="urn:microsoft.com/office/officeart/2005/8/layout/vList2"/>
    <dgm:cxn modelId="{C0AE8AC0-3B37-8D4C-854A-9945EFF70922}" type="presParOf" srcId="{00F1A34D-EA14-AF45-B30A-9924E350DA1A}" destId="{98253773-EB20-D149-89AC-2B7FEA327FCE}" srcOrd="10" destOrd="0" presId="urn:microsoft.com/office/officeart/2005/8/layout/vList2"/>
    <dgm:cxn modelId="{B987EF59-D8F3-E340-87DE-B33007EF9C9E}" type="presParOf" srcId="{00F1A34D-EA14-AF45-B30A-9924E350DA1A}" destId="{2E69AC8E-CD8D-F94A-B37B-0CB4490691F9}" srcOrd="11" destOrd="0" presId="urn:microsoft.com/office/officeart/2005/8/layout/vList2"/>
    <dgm:cxn modelId="{C9DDA1F2-88BE-2546-AF3A-9BFE3DA9967A}" type="presParOf" srcId="{00F1A34D-EA14-AF45-B30A-9924E350DA1A}" destId="{A14B00EC-A979-F44B-9A2D-278391FB54D0}" srcOrd="12" destOrd="0" presId="urn:microsoft.com/office/officeart/2005/8/layout/vList2"/>
    <dgm:cxn modelId="{9862C449-EBF7-1441-A712-A966A781B794}" type="presParOf" srcId="{00F1A34D-EA14-AF45-B30A-9924E350DA1A}" destId="{B801ED4F-83B3-114E-9C8F-A81A22A968D7}" srcOrd="13" destOrd="0" presId="urn:microsoft.com/office/officeart/2005/8/layout/vList2"/>
    <dgm:cxn modelId="{B1FD92AC-8876-8F4D-B7B6-A0DB82C6F1D9}" type="presParOf" srcId="{00F1A34D-EA14-AF45-B30A-9924E350DA1A}" destId="{FBC17920-55E9-2649-8D12-471594FAA7F6}"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34AE8E-5832-4C6F-9E45-9C6073A31A02}"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F63688E9-656B-42CF-82E9-27463D42D568}">
      <dgm:prSet/>
      <dgm:spPr/>
      <dgm:t>
        <a:bodyPr/>
        <a:lstStyle/>
        <a:p>
          <a:r>
            <a:rPr lang="en-US"/>
            <a:t>How might you begin a community-engaged research project?</a:t>
          </a:r>
        </a:p>
      </dgm:t>
    </dgm:pt>
    <dgm:pt modelId="{2BABCCFC-E7E3-4BF3-AA47-85DEA537B471}" type="parTrans" cxnId="{52689C5C-0AAC-486B-9D41-8B5DA0631C55}">
      <dgm:prSet/>
      <dgm:spPr/>
      <dgm:t>
        <a:bodyPr/>
        <a:lstStyle/>
        <a:p>
          <a:endParaRPr lang="en-US"/>
        </a:p>
      </dgm:t>
    </dgm:pt>
    <dgm:pt modelId="{8E6317D0-AC08-4E56-9C84-7F3B14D5E2C6}" type="sibTrans" cxnId="{52689C5C-0AAC-486B-9D41-8B5DA0631C55}">
      <dgm:prSet/>
      <dgm:spPr/>
      <dgm:t>
        <a:bodyPr/>
        <a:lstStyle/>
        <a:p>
          <a:endParaRPr lang="en-US"/>
        </a:p>
      </dgm:t>
    </dgm:pt>
    <dgm:pt modelId="{26241F51-3473-4DB6-B185-75FED9D9EBCD}">
      <dgm:prSet/>
      <dgm:spPr/>
      <dgm:t>
        <a:bodyPr/>
        <a:lstStyle/>
        <a:p>
          <a:r>
            <a:rPr lang="en-US"/>
            <a:t>What challenges do you anticipate in community-engaged research?</a:t>
          </a:r>
        </a:p>
      </dgm:t>
    </dgm:pt>
    <dgm:pt modelId="{D92F9D45-FC58-49ED-976D-57D4384D2DD6}" type="parTrans" cxnId="{C58024E0-50F5-4E1C-8113-4B8FBED45A85}">
      <dgm:prSet/>
      <dgm:spPr/>
      <dgm:t>
        <a:bodyPr/>
        <a:lstStyle/>
        <a:p>
          <a:endParaRPr lang="en-US"/>
        </a:p>
      </dgm:t>
    </dgm:pt>
    <dgm:pt modelId="{4E160363-6A2C-4550-BC4B-871303756A00}" type="sibTrans" cxnId="{C58024E0-50F5-4E1C-8113-4B8FBED45A85}">
      <dgm:prSet/>
      <dgm:spPr/>
      <dgm:t>
        <a:bodyPr/>
        <a:lstStyle/>
        <a:p>
          <a:endParaRPr lang="en-US"/>
        </a:p>
      </dgm:t>
    </dgm:pt>
    <dgm:pt modelId="{C78C2D84-2A42-432F-AFF3-6AB0AE6A4A79}" type="pres">
      <dgm:prSet presAssocID="{2B34AE8E-5832-4C6F-9E45-9C6073A31A02}" presName="root" presStyleCnt="0">
        <dgm:presLayoutVars>
          <dgm:dir/>
          <dgm:resizeHandles val="exact"/>
        </dgm:presLayoutVars>
      </dgm:prSet>
      <dgm:spPr/>
    </dgm:pt>
    <dgm:pt modelId="{87E02FDF-142A-465E-BADA-299560D4A386}" type="pres">
      <dgm:prSet presAssocID="{F63688E9-656B-42CF-82E9-27463D42D568}" presName="compNode" presStyleCnt="0"/>
      <dgm:spPr/>
    </dgm:pt>
    <dgm:pt modelId="{8FA73CE8-AF54-4345-96B0-4B8BC44A50AA}" type="pres">
      <dgm:prSet presAssocID="{F63688E9-656B-42CF-82E9-27463D42D56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ard Room"/>
        </a:ext>
      </dgm:extLst>
    </dgm:pt>
    <dgm:pt modelId="{28985E2E-4B17-40F0-93BD-6902EC2A507B}" type="pres">
      <dgm:prSet presAssocID="{F63688E9-656B-42CF-82E9-27463D42D568}" presName="spaceRect" presStyleCnt="0"/>
      <dgm:spPr/>
    </dgm:pt>
    <dgm:pt modelId="{04B7D60F-43AD-4BA3-B189-90FAD8DB31C3}" type="pres">
      <dgm:prSet presAssocID="{F63688E9-656B-42CF-82E9-27463D42D568}" presName="textRect" presStyleLbl="revTx" presStyleIdx="0" presStyleCnt="2">
        <dgm:presLayoutVars>
          <dgm:chMax val="1"/>
          <dgm:chPref val="1"/>
        </dgm:presLayoutVars>
      </dgm:prSet>
      <dgm:spPr/>
    </dgm:pt>
    <dgm:pt modelId="{7259A477-10DD-45DB-AFC7-0F43E0F308EB}" type="pres">
      <dgm:prSet presAssocID="{8E6317D0-AC08-4E56-9C84-7F3B14D5E2C6}" presName="sibTrans" presStyleCnt="0"/>
      <dgm:spPr/>
    </dgm:pt>
    <dgm:pt modelId="{7E4BAF25-C4B3-498B-AFD6-05C8B652D1F9}" type="pres">
      <dgm:prSet presAssocID="{26241F51-3473-4DB6-B185-75FED9D9EBCD}" presName="compNode" presStyleCnt="0"/>
      <dgm:spPr/>
    </dgm:pt>
    <dgm:pt modelId="{A4DA731B-35D8-4F3B-8A8D-D8865F6D46CA}" type="pres">
      <dgm:prSet presAssocID="{26241F51-3473-4DB6-B185-75FED9D9EBCD}"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CB9DB7BB-67C3-47D2-82CB-DE3178376E1E}" type="pres">
      <dgm:prSet presAssocID="{26241F51-3473-4DB6-B185-75FED9D9EBCD}" presName="spaceRect" presStyleCnt="0"/>
      <dgm:spPr/>
    </dgm:pt>
    <dgm:pt modelId="{68153275-9A5F-4619-A4D3-B17372D4FBF2}" type="pres">
      <dgm:prSet presAssocID="{26241F51-3473-4DB6-B185-75FED9D9EBCD}" presName="textRect" presStyleLbl="revTx" presStyleIdx="1" presStyleCnt="2">
        <dgm:presLayoutVars>
          <dgm:chMax val="1"/>
          <dgm:chPref val="1"/>
        </dgm:presLayoutVars>
      </dgm:prSet>
      <dgm:spPr/>
    </dgm:pt>
  </dgm:ptLst>
  <dgm:cxnLst>
    <dgm:cxn modelId="{52689C5C-0AAC-486B-9D41-8B5DA0631C55}" srcId="{2B34AE8E-5832-4C6F-9E45-9C6073A31A02}" destId="{F63688E9-656B-42CF-82E9-27463D42D568}" srcOrd="0" destOrd="0" parTransId="{2BABCCFC-E7E3-4BF3-AA47-85DEA537B471}" sibTransId="{8E6317D0-AC08-4E56-9C84-7F3B14D5E2C6}"/>
    <dgm:cxn modelId="{71E35D73-35B6-43C7-B202-1411CD8DCD63}" type="presOf" srcId="{26241F51-3473-4DB6-B185-75FED9D9EBCD}" destId="{68153275-9A5F-4619-A4D3-B17372D4FBF2}" srcOrd="0" destOrd="0" presId="urn:microsoft.com/office/officeart/2018/2/layout/IconLabelList"/>
    <dgm:cxn modelId="{5B6D0E9D-93B1-4C3C-BAF1-EBDB81DF89CF}" type="presOf" srcId="{2B34AE8E-5832-4C6F-9E45-9C6073A31A02}" destId="{C78C2D84-2A42-432F-AFF3-6AB0AE6A4A79}" srcOrd="0" destOrd="0" presId="urn:microsoft.com/office/officeart/2018/2/layout/IconLabelList"/>
    <dgm:cxn modelId="{C58024E0-50F5-4E1C-8113-4B8FBED45A85}" srcId="{2B34AE8E-5832-4C6F-9E45-9C6073A31A02}" destId="{26241F51-3473-4DB6-B185-75FED9D9EBCD}" srcOrd="1" destOrd="0" parTransId="{D92F9D45-FC58-49ED-976D-57D4384D2DD6}" sibTransId="{4E160363-6A2C-4550-BC4B-871303756A00}"/>
    <dgm:cxn modelId="{093A25EA-F26A-4249-B29A-CA8D36AAE98A}" type="presOf" srcId="{F63688E9-656B-42CF-82E9-27463D42D568}" destId="{04B7D60F-43AD-4BA3-B189-90FAD8DB31C3}" srcOrd="0" destOrd="0" presId="urn:microsoft.com/office/officeart/2018/2/layout/IconLabelList"/>
    <dgm:cxn modelId="{315885E1-322D-4B37-8559-C5516A8FFF98}" type="presParOf" srcId="{C78C2D84-2A42-432F-AFF3-6AB0AE6A4A79}" destId="{87E02FDF-142A-465E-BADA-299560D4A386}" srcOrd="0" destOrd="0" presId="urn:microsoft.com/office/officeart/2018/2/layout/IconLabelList"/>
    <dgm:cxn modelId="{32E0346E-3985-446C-B39D-B50CD5657125}" type="presParOf" srcId="{87E02FDF-142A-465E-BADA-299560D4A386}" destId="{8FA73CE8-AF54-4345-96B0-4B8BC44A50AA}" srcOrd="0" destOrd="0" presId="urn:microsoft.com/office/officeart/2018/2/layout/IconLabelList"/>
    <dgm:cxn modelId="{AD996E4A-E525-4043-A86E-EB50963C7ACD}" type="presParOf" srcId="{87E02FDF-142A-465E-BADA-299560D4A386}" destId="{28985E2E-4B17-40F0-93BD-6902EC2A507B}" srcOrd="1" destOrd="0" presId="urn:microsoft.com/office/officeart/2018/2/layout/IconLabelList"/>
    <dgm:cxn modelId="{DDB4412C-BF1C-4B8D-B208-E4B5801041F3}" type="presParOf" srcId="{87E02FDF-142A-465E-BADA-299560D4A386}" destId="{04B7D60F-43AD-4BA3-B189-90FAD8DB31C3}" srcOrd="2" destOrd="0" presId="urn:microsoft.com/office/officeart/2018/2/layout/IconLabelList"/>
    <dgm:cxn modelId="{30A0DA2B-95D4-4697-A491-5DFC74BA6BB2}" type="presParOf" srcId="{C78C2D84-2A42-432F-AFF3-6AB0AE6A4A79}" destId="{7259A477-10DD-45DB-AFC7-0F43E0F308EB}" srcOrd="1" destOrd="0" presId="urn:microsoft.com/office/officeart/2018/2/layout/IconLabelList"/>
    <dgm:cxn modelId="{FA46058D-574F-41CA-9E75-3F99A3DD4BA0}" type="presParOf" srcId="{C78C2D84-2A42-432F-AFF3-6AB0AE6A4A79}" destId="{7E4BAF25-C4B3-498B-AFD6-05C8B652D1F9}" srcOrd="2" destOrd="0" presId="urn:microsoft.com/office/officeart/2018/2/layout/IconLabelList"/>
    <dgm:cxn modelId="{EAC57007-0F41-4A35-A608-8B400B8E8C67}" type="presParOf" srcId="{7E4BAF25-C4B3-498B-AFD6-05C8B652D1F9}" destId="{A4DA731B-35D8-4F3B-8A8D-D8865F6D46CA}" srcOrd="0" destOrd="0" presId="urn:microsoft.com/office/officeart/2018/2/layout/IconLabelList"/>
    <dgm:cxn modelId="{54BBE5D2-ED31-41BA-ADDA-3ED4350CF947}" type="presParOf" srcId="{7E4BAF25-C4B3-498B-AFD6-05C8B652D1F9}" destId="{CB9DB7BB-67C3-47D2-82CB-DE3178376E1E}" srcOrd="1" destOrd="0" presId="urn:microsoft.com/office/officeart/2018/2/layout/IconLabelList"/>
    <dgm:cxn modelId="{F3B9CD37-1AD0-4FC9-B971-D922A9D9AF49}" type="presParOf" srcId="{7E4BAF25-C4B3-498B-AFD6-05C8B652D1F9}" destId="{68153275-9A5F-4619-A4D3-B17372D4FBF2}"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56FCC3-B906-B344-A690-B39948CE89B6}">
      <dsp:nvSpPr>
        <dsp:cNvPr id="0" name=""/>
        <dsp:cNvSpPr/>
      </dsp:nvSpPr>
      <dsp:spPr>
        <a:xfrm>
          <a:off x="0" y="69166"/>
          <a:ext cx="6916992" cy="6475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Authentic Partnership</a:t>
          </a:r>
          <a:endParaRPr lang="en-US" sz="2700" kern="1200"/>
        </a:p>
      </dsp:txBody>
      <dsp:txXfrm>
        <a:off x="31613" y="100779"/>
        <a:ext cx="6853766" cy="584369"/>
      </dsp:txXfrm>
    </dsp:sp>
    <dsp:sp modelId="{143FC959-6015-7C48-85D2-6DA4F1685F76}">
      <dsp:nvSpPr>
        <dsp:cNvPr id="0" name=""/>
        <dsp:cNvSpPr/>
      </dsp:nvSpPr>
      <dsp:spPr>
        <a:xfrm>
          <a:off x="0" y="794521"/>
          <a:ext cx="6916992" cy="6475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Shared Power</a:t>
          </a:r>
          <a:endParaRPr lang="en-US" sz="2700" kern="1200"/>
        </a:p>
      </dsp:txBody>
      <dsp:txXfrm>
        <a:off x="31613" y="826134"/>
        <a:ext cx="6853766" cy="584369"/>
      </dsp:txXfrm>
    </dsp:sp>
    <dsp:sp modelId="{EB6EC192-A659-F845-8398-7C24020DC5CC}">
      <dsp:nvSpPr>
        <dsp:cNvPr id="0" name=""/>
        <dsp:cNvSpPr/>
      </dsp:nvSpPr>
      <dsp:spPr>
        <a:xfrm>
          <a:off x="0" y="1519877"/>
          <a:ext cx="6916992" cy="6475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Equity</a:t>
          </a:r>
          <a:endParaRPr lang="en-US" sz="2700" kern="1200"/>
        </a:p>
      </dsp:txBody>
      <dsp:txXfrm>
        <a:off x="31613" y="1551490"/>
        <a:ext cx="6853766" cy="584369"/>
      </dsp:txXfrm>
    </dsp:sp>
    <dsp:sp modelId="{8CFA4A01-5FAB-6248-B122-B9E889B114AB}">
      <dsp:nvSpPr>
        <dsp:cNvPr id="0" name=""/>
        <dsp:cNvSpPr/>
      </dsp:nvSpPr>
      <dsp:spPr>
        <a:xfrm>
          <a:off x="0" y="2245232"/>
          <a:ext cx="6916992" cy="6475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Justice</a:t>
          </a:r>
          <a:endParaRPr lang="en-US" sz="2700" kern="1200"/>
        </a:p>
      </dsp:txBody>
      <dsp:txXfrm>
        <a:off x="31613" y="2276845"/>
        <a:ext cx="6853766" cy="584369"/>
      </dsp:txXfrm>
    </dsp:sp>
    <dsp:sp modelId="{45442E0E-CA7D-394F-BF13-0587E90532C0}">
      <dsp:nvSpPr>
        <dsp:cNvPr id="0" name=""/>
        <dsp:cNvSpPr/>
      </dsp:nvSpPr>
      <dsp:spPr>
        <a:xfrm>
          <a:off x="0" y="2970587"/>
          <a:ext cx="6916992" cy="6475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Beneficial</a:t>
          </a:r>
          <a:endParaRPr lang="en-US" sz="2700" kern="1200"/>
        </a:p>
      </dsp:txBody>
      <dsp:txXfrm>
        <a:off x="31613" y="3002200"/>
        <a:ext cx="6853766" cy="584369"/>
      </dsp:txXfrm>
    </dsp:sp>
    <dsp:sp modelId="{98253773-EB20-D149-89AC-2B7FEA327FCE}">
      <dsp:nvSpPr>
        <dsp:cNvPr id="0" name=""/>
        <dsp:cNvSpPr/>
      </dsp:nvSpPr>
      <dsp:spPr>
        <a:xfrm>
          <a:off x="0" y="3695942"/>
          <a:ext cx="6916992" cy="6475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Action</a:t>
          </a:r>
          <a:endParaRPr lang="en-US" sz="2700" kern="1200"/>
        </a:p>
      </dsp:txBody>
      <dsp:txXfrm>
        <a:off x="31613" y="3727555"/>
        <a:ext cx="6853766" cy="584369"/>
      </dsp:txXfrm>
    </dsp:sp>
    <dsp:sp modelId="{A14B00EC-A979-F44B-9A2D-278391FB54D0}">
      <dsp:nvSpPr>
        <dsp:cNvPr id="0" name=""/>
        <dsp:cNvSpPr/>
      </dsp:nvSpPr>
      <dsp:spPr>
        <a:xfrm>
          <a:off x="0" y="4421297"/>
          <a:ext cx="6916992" cy="6475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Mutuality</a:t>
          </a:r>
          <a:endParaRPr lang="en-US" sz="2700" kern="1200"/>
        </a:p>
      </dsp:txBody>
      <dsp:txXfrm>
        <a:off x="31613" y="4452910"/>
        <a:ext cx="6853766" cy="584369"/>
      </dsp:txXfrm>
    </dsp:sp>
    <dsp:sp modelId="{FBC17920-55E9-2649-8D12-471594FAA7F6}">
      <dsp:nvSpPr>
        <dsp:cNvPr id="0" name=""/>
        <dsp:cNvSpPr/>
      </dsp:nvSpPr>
      <dsp:spPr>
        <a:xfrm>
          <a:off x="0" y="5146651"/>
          <a:ext cx="6916992" cy="64759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t>Youth</a:t>
          </a:r>
          <a:endParaRPr lang="en-US" sz="2700" kern="1200"/>
        </a:p>
      </dsp:txBody>
      <dsp:txXfrm>
        <a:off x="31613" y="5178264"/>
        <a:ext cx="6853766"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A73CE8-AF54-4345-96B0-4B8BC44A50AA}">
      <dsp:nvSpPr>
        <dsp:cNvPr id="0" name=""/>
        <dsp:cNvSpPr/>
      </dsp:nvSpPr>
      <dsp:spPr>
        <a:xfrm>
          <a:off x="1028554" y="1540713"/>
          <a:ext cx="1625062" cy="16250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B7D60F-43AD-4BA3-B189-90FAD8DB31C3}">
      <dsp:nvSpPr>
        <dsp:cNvPr id="0" name=""/>
        <dsp:cNvSpPr/>
      </dsp:nvSpPr>
      <dsp:spPr>
        <a:xfrm>
          <a:off x="35461" y="3579864"/>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How might you begin a community-engaged research project?</a:t>
          </a:r>
        </a:p>
      </dsp:txBody>
      <dsp:txXfrm>
        <a:off x="35461" y="3579864"/>
        <a:ext cx="3611250" cy="720000"/>
      </dsp:txXfrm>
    </dsp:sp>
    <dsp:sp modelId="{A4DA731B-35D8-4F3B-8A8D-D8865F6D46CA}">
      <dsp:nvSpPr>
        <dsp:cNvPr id="0" name=""/>
        <dsp:cNvSpPr/>
      </dsp:nvSpPr>
      <dsp:spPr>
        <a:xfrm>
          <a:off x="5271773" y="1540713"/>
          <a:ext cx="1625062" cy="16250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153275-9A5F-4619-A4D3-B17372D4FBF2}">
      <dsp:nvSpPr>
        <dsp:cNvPr id="0" name=""/>
        <dsp:cNvSpPr/>
      </dsp:nvSpPr>
      <dsp:spPr>
        <a:xfrm>
          <a:off x="4278679" y="3579864"/>
          <a:ext cx="361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What challenges do you anticipate in community-engaged research?</a:t>
          </a:r>
        </a:p>
      </dsp:txBody>
      <dsp:txXfrm>
        <a:off x="4278679" y="3579864"/>
        <a:ext cx="36112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F4CBE3-1974-844E-8A43-77C61830B76C}" type="datetimeFigureOut">
              <a:rPr lang="en-US" smtClean="0"/>
              <a:t>5/25/2022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1C71CA-B208-B848-84DB-DA00BF395F48}" type="slidenum">
              <a:rPr lang="en-US" smtClean="0"/>
              <a:t>‹#›</a:t>
            </a:fld>
            <a:endParaRPr lang="en-US"/>
          </a:p>
        </p:txBody>
      </p:sp>
    </p:spTree>
    <p:extLst>
      <p:ext uri="{BB962C8B-B14F-4D97-AF65-F5344CB8AC3E}">
        <p14:creationId xmlns:p14="http://schemas.microsoft.com/office/powerpoint/2010/main" val="753929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virginiaequitycenter.org/covid-19-support" TargetMode="External"/><Relationship Id="rId7" Type="http://schemas.openxmlformats.org/officeDocument/2006/relationships/hyperlink" Target="https://virginiaequitycenter.org/covid-19-wraparound-services-program-evaluation-0"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virginiaequitycenter.org/covid-19-recovery-data-hub-0" TargetMode="External"/><Relationship Id="rId5" Type="http://schemas.openxmlformats.org/officeDocument/2006/relationships/hyperlink" Target="https://virginiaequitycenter.org/frontline-workers-charter" TargetMode="External"/><Relationship Id="rId4" Type="http://schemas.openxmlformats.org/officeDocument/2006/relationships/hyperlink" Target="https://virginiaequitycenter.org/be-good-neighbor"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and welcome to the Community Engaged Research workshop.  I hope that everyone enjoyed their lunch and is nourished enough to be able to participate in the session today. Now, let's get started.</a:t>
            </a:r>
            <a:endParaRPr lang="en-US" dirty="0">
              <a:cs typeface="Calibri"/>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1</a:t>
            </a:fld>
            <a:endParaRPr lang="en-US"/>
          </a:p>
        </p:txBody>
      </p:sp>
    </p:spTree>
    <p:extLst>
      <p:ext uri="{BB962C8B-B14F-4D97-AF65-F5344CB8AC3E}">
        <p14:creationId xmlns:p14="http://schemas.microsoft.com/office/powerpoint/2010/main" val="3809609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RRR – The Equity Center has partnered in order to support PHAR (The Public Housing Assocation of Residents in order to create Residents for Respectful Research, this community board of the SBS-IRB is made up of residents of public housing who are working on their CITI training so that they can review protocols that impact or study the local community.</a:t>
            </a:r>
          </a:p>
          <a:p>
            <a:r>
              <a:rPr lang="en-US" dirty="0">
                <a:cs typeface="Calibri"/>
              </a:rPr>
              <a:t>The hope is that as the group progresses they will propose and be supported to carry out their own research as well.</a:t>
            </a:r>
          </a:p>
          <a:p>
            <a:r>
              <a:rPr lang="en-US" dirty="0">
                <a:cs typeface="Calibri"/>
              </a:rPr>
              <a:t>The trajectory is input, to benefit, to researchers!</a:t>
            </a:r>
          </a:p>
        </p:txBody>
      </p:sp>
      <p:sp>
        <p:nvSpPr>
          <p:cNvPr id="4" name="Slide Number Placeholder 3"/>
          <p:cNvSpPr>
            <a:spLocks noGrp="1"/>
          </p:cNvSpPr>
          <p:nvPr>
            <p:ph type="sldNum" sz="quarter" idx="5"/>
          </p:nvPr>
        </p:nvSpPr>
        <p:spPr/>
        <p:txBody>
          <a:bodyPr/>
          <a:lstStyle/>
          <a:p>
            <a:fld id="{101C71CA-B208-B848-84DB-DA00BF395F48}" type="slidenum">
              <a:rPr lang="en-US" smtClean="0"/>
              <a:t>10</a:t>
            </a:fld>
            <a:endParaRPr lang="en-US"/>
          </a:p>
        </p:txBody>
      </p:sp>
    </p:spTree>
    <p:extLst>
      <p:ext uri="{BB962C8B-B14F-4D97-AF65-F5344CB8AC3E}">
        <p14:creationId xmlns:p14="http://schemas.microsoft.com/office/powerpoint/2010/main" val="33323463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My next example is actually a program evaluation. I want to point out that indeed evaluation and research are not the same, but they have a lot of similarities and this example is one that truly illustrates the ways in which we work.</a:t>
            </a:r>
          </a:p>
          <a:p>
            <a:endParaRPr lang="en-US" dirty="0">
              <a:cs typeface="Calibri"/>
            </a:endParaRPr>
          </a:p>
          <a:p>
            <a:r>
              <a:rPr lang="en-US" b="1" cap="all" dirty="0"/>
              <a:t>A JOINT EFFORT OF THE FOOD JUSTICE NETWORK - CULTIVATE CHARLOTTESVILLE AND THE EQUITY CENTER</a:t>
            </a:r>
            <a:endParaRPr lang="en-US" dirty="0"/>
          </a:p>
          <a:p>
            <a:r>
              <a:rPr lang="en-US" dirty="0"/>
              <a:t>As the local COVID19 pandemic raged, data illustrating disproportionate impact faced by African-American and Hispanic households in comparison to white households  not only highlighted disparities in exposure but also in recovery and mortality. Black and Brown residents in the Blue Ridge Health District make up a smaller share of the population yet carry a substantial share of disease burden, recovery complications, and death. In order to increase access to COVID-19 testing, address misinformation, and tackle stigma related to COVID-19 within low-wealth, predominately African American and Hispanic communities, faith leaders and public health officials collaborated to offer free, focused testing events. Two days a week, wraparound resources were aggregated and dispatched across Charlottesville and Albemarle to COVID-positive households through the delivery support of Dept of Human Services and Blue Ridge Health District Medical Reserve Corps.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11</a:t>
            </a:fld>
            <a:endParaRPr lang="en-US"/>
          </a:p>
        </p:txBody>
      </p:sp>
    </p:spTree>
    <p:extLst>
      <p:ext uri="{BB962C8B-B14F-4D97-AF65-F5344CB8AC3E}">
        <p14:creationId xmlns:p14="http://schemas.microsoft.com/office/powerpoint/2010/main" val="4236731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It is important to know that this program evaluation was not the only Equity Center effort, rather it was combined with a Recovery Data, a Frontline Workers Charter to ensure that many of our workers were being paid and able to provide for their families during the height of the pandemic  and other efforts.</a:t>
            </a:r>
          </a:p>
          <a:p>
            <a:endParaRPr lang="en-US" dirty="0">
              <a:cs typeface="Calibri"/>
            </a:endParaRPr>
          </a:p>
          <a:p>
            <a:r>
              <a:rPr lang="en-US" dirty="0">
                <a:cs typeface="Calibri"/>
              </a:rPr>
              <a:t>However, and this is key when it came time to share about and indeed get credit for the work that had been done and evaluation of it, the community members and organizations were highlighted. In this manner community engagement should work in an iterative manner.</a:t>
            </a:r>
          </a:p>
          <a:p>
            <a:endParaRPr lang="en-US" dirty="0">
              <a:cs typeface="Calibri"/>
            </a:endParaRPr>
          </a:p>
          <a:p>
            <a:r>
              <a:rPr lang="en-US" dirty="0">
                <a:cs typeface="Calibri"/>
              </a:rPr>
              <a:t> </a:t>
            </a:r>
            <a:r>
              <a:rPr lang="en-US" b="1" cap="all" dirty="0">
                <a:hlinkClick r:id="rId3"/>
              </a:rPr>
              <a:t>COVID-19 SUPPORT</a:t>
            </a:r>
            <a:endParaRPr lang="en-US" dirty="0">
              <a:cs typeface="Calibri"/>
            </a:endParaRPr>
          </a:p>
          <a:p>
            <a:pPr lvl="1"/>
            <a:r>
              <a:rPr lang="en-US" b="1" cap="all" dirty="0">
                <a:hlinkClick r:id="rId4"/>
              </a:rPr>
              <a:t>To Be a Good Neighbor</a:t>
            </a:r>
            <a:endParaRPr lang="en-US"/>
          </a:p>
          <a:p>
            <a:pPr lvl="1"/>
            <a:r>
              <a:rPr lang="en-US" b="1" u="sng" cap="all" dirty="0">
                <a:hlinkClick r:id="rId5"/>
              </a:rPr>
              <a:t>Frontline Workers Charter</a:t>
            </a:r>
            <a:endParaRPr lang="en-US"/>
          </a:p>
          <a:p>
            <a:pPr lvl="1"/>
            <a:r>
              <a:rPr lang="en-US" b="1" cap="all" dirty="0">
                <a:hlinkClick r:id="rId6"/>
              </a:rPr>
              <a:t>COVID-19 Recovery Data Hub</a:t>
            </a:r>
            <a:endParaRPr lang="en-US"/>
          </a:p>
          <a:p>
            <a:pPr lvl="1"/>
            <a:r>
              <a:rPr lang="en-US" b="1" u="sng" cap="all" dirty="0">
                <a:hlinkClick r:id="rId7"/>
              </a:rPr>
              <a:t>COVID-19 Wraparound Services Program Evaluation</a:t>
            </a:r>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12</a:t>
            </a:fld>
            <a:endParaRPr lang="en-US"/>
          </a:p>
        </p:txBody>
      </p:sp>
    </p:spTree>
    <p:extLst>
      <p:ext uri="{BB962C8B-B14F-4D97-AF65-F5344CB8AC3E}">
        <p14:creationId xmlns:p14="http://schemas.microsoft.com/office/powerpoint/2010/main" val="27785707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Community Fellows-in-Residence (CFR) Program is a short-term, professional development opportunity run by the University of Virginia (UVA) Equity Center designed for individuals who have a history of actively working to reduce racial and socioeconomic inequality in our community and have a special project that could benefit from access to UVA support and resources.</a:t>
            </a:r>
          </a:p>
          <a:p>
            <a:endParaRPr lang="en-US" dirty="0">
              <a:cs typeface="Calibri"/>
            </a:endParaRPr>
          </a:p>
          <a:p>
            <a:r>
              <a:rPr lang="en-US" dirty="0">
                <a:cs typeface="Calibri"/>
              </a:rPr>
              <a:t>Benita Mayo was a fellow in our 2021 cohort and her project was a documentary photo series addressing maternal health disparities of African American women.  We provided here with the research support necessary to frame the work that she was doing, and to meet her goals</a:t>
            </a:r>
          </a:p>
          <a:p>
            <a:endParaRPr lang="en-US" dirty="0">
              <a:cs typeface="Calibri"/>
            </a:endParaRPr>
          </a:p>
          <a:p>
            <a:r>
              <a:rPr lang="en-US" dirty="0">
                <a:cs typeface="Calibri"/>
              </a:rPr>
              <a:t>So how did it go?</a:t>
            </a:r>
          </a:p>
        </p:txBody>
      </p:sp>
      <p:sp>
        <p:nvSpPr>
          <p:cNvPr id="4" name="Slide Number Placeholder 3"/>
          <p:cNvSpPr>
            <a:spLocks noGrp="1"/>
          </p:cNvSpPr>
          <p:nvPr>
            <p:ph type="sldNum" sz="quarter" idx="5"/>
          </p:nvPr>
        </p:nvSpPr>
        <p:spPr/>
        <p:txBody>
          <a:bodyPr/>
          <a:lstStyle/>
          <a:p>
            <a:fld id="{101C71CA-B208-B848-84DB-DA00BF395F48}" type="slidenum">
              <a:rPr lang="en-US" smtClean="0"/>
              <a:t>13</a:t>
            </a:fld>
            <a:endParaRPr lang="en-US"/>
          </a:p>
        </p:txBody>
      </p:sp>
    </p:spTree>
    <p:extLst>
      <p:ext uri="{BB962C8B-B14F-4D97-AF65-F5344CB8AC3E}">
        <p14:creationId xmlns:p14="http://schemas.microsoft.com/office/powerpoint/2010/main" val="19528255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second photo is from: </a:t>
            </a:r>
            <a:r>
              <a:rPr lang="en-US" dirty="0"/>
              <a:t>Bearing Witness A #VQRTrueStory Essay, Benita provided the photos for the essay and worked to craft the narrative.  Her work is being used to advocate for doulas to be included in hospital birthing processes and to change the culture of maternal support here at the University.</a:t>
            </a:r>
          </a:p>
        </p:txBody>
      </p:sp>
      <p:sp>
        <p:nvSpPr>
          <p:cNvPr id="4" name="Slide Number Placeholder 3"/>
          <p:cNvSpPr>
            <a:spLocks noGrp="1"/>
          </p:cNvSpPr>
          <p:nvPr>
            <p:ph type="sldNum" sz="quarter" idx="5"/>
          </p:nvPr>
        </p:nvSpPr>
        <p:spPr/>
        <p:txBody>
          <a:bodyPr/>
          <a:lstStyle/>
          <a:p>
            <a:fld id="{101C71CA-B208-B848-84DB-DA00BF395F48}" type="slidenum">
              <a:rPr lang="en-US" smtClean="0"/>
              <a:t>14</a:t>
            </a:fld>
            <a:endParaRPr lang="en-US"/>
          </a:p>
        </p:txBody>
      </p:sp>
    </p:spTree>
    <p:extLst>
      <p:ext uri="{BB962C8B-B14F-4D97-AF65-F5344CB8AC3E}">
        <p14:creationId xmlns:p14="http://schemas.microsoft.com/office/powerpoint/2010/main" val="27296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Another CFR project came to us from Edgar Lara and Maria Esparza Rodriguez.  </a:t>
            </a:r>
          </a:p>
          <a:p>
            <a:endParaRPr lang="en-US" dirty="0">
              <a:cs typeface="Calibri"/>
            </a:endParaRPr>
          </a:p>
          <a:p>
            <a:r>
              <a:rPr lang="en-US" dirty="0"/>
              <a:t>Conecta2: Latinx Leadership in Charlottesville is a program designed and developed collaboratively by Edgar and María to train and mentor the future Latinx leaders of Charlottesville. At a particularly difficult time of social and political tensions, and in response to some of the challenges brought by the COVID-19 pandemic, this program will train, support, and empower future Latinx leaders from the Charlottesville area. Through his extensive contact with the local Latinx community Edgar has learned that the lack of technological literacy among low-income, monolingual immigrants, and adult Latinx people in the region is one area that requires attention and improvement. We propose to use the fellowship and the resources provided by the Equity Center to design a program to empower, educate, train, and encourage public engagement and participation among local Latinx leaders. Specifically, the program will focus on helping the participants achieve technological literacy, learn about and discuss issues that are important to the Charlottesville Latinx community, find and share resources, and learn the skills and tools to work both independently and collaboratively. </a:t>
            </a:r>
            <a:endParaRPr lang="en-US" dirty="0">
              <a:cs typeface="Calibri"/>
            </a:endParaRPr>
          </a:p>
          <a:p>
            <a:endParaRPr lang="en-US" dirty="0">
              <a:cs typeface="Calibri"/>
            </a:endParaRPr>
          </a:p>
          <a:p>
            <a:r>
              <a:rPr lang="en-US" dirty="0">
                <a:cs typeface="Calibri"/>
              </a:rPr>
              <a:t>We provided research support to Edgar and Maria around curricular development, best practices, and more on an as needed basis, so how did it go?</a:t>
            </a:r>
          </a:p>
        </p:txBody>
      </p:sp>
      <p:sp>
        <p:nvSpPr>
          <p:cNvPr id="4" name="Slide Number Placeholder 3"/>
          <p:cNvSpPr>
            <a:spLocks noGrp="1"/>
          </p:cNvSpPr>
          <p:nvPr>
            <p:ph type="sldNum" sz="quarter" idx="5"/>
          </p:nvPr>
        </p:nvSpPr>
        <p:spPr/>
        <p:txBody>
          <a:bodyPr/>
          <a:lstStyle/>
          <a:p>
            <a:fld id="{101C71CA-B208-B848-84DB-DA00BF395F48}" type="slidenum">
              <a:rPr lang="en-US" smtClean="0"/>
              <a:t>15</a:t>
            </a:fld>
            <a:endParaRPr lang="en-US"/>
          </a:p>
        </p:txBody>
      </p:sp>
    </p:spTree>
    <p:extLst>
      <p:ext uri="{BB962C8B-B14F-4D97-AF65-F5344CB8AC3E}">
        <p14:creationId xmlns:p14="http://schemas.microsoft.com/office/powerpoint/2010/main" val="229575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Just read the slide:</a:t>
            </a:r>
          </a:p>
          <a:p>
            <a:endParaRPr lang="en-US" dirty="0">
              <a:cs typeface="Calibri"/>
            </a:endParaRPr>
          </a:p>
          <a:p>
            <a:r>
              <a:rPr lang="en-US" dirty="0">
                <a:cs typeface="Calibri"/>
              </a:rPr>
              <a:t>Now I know that I kind of glazed over the second to last point there, but I want to talk a bit more about the fact that there are many times that programs and research alike, do not lead to change; but this was not the case with Edgar and Maria's project.</a:t>
            </a:r>
          </a:p>
          <a:p>
            <a:endParaRPr lang="en-US" dirty="0">
              <a:cs typeface="Calibri"/>
            </a:endParaRPr>
          </a:p>
          <a:p>
            <a:r>
              <a:rPr lang="en-US" dirty="0">
                <a:cs typeface="Calibri"/>
              </a:rPr>
              <a:t>I went very well, and... </a:t>
            </a:r>
          </a:p>
        </p:txBody>
      </p:sp>
      <p:sp>
        <p:nvSpPr>
          <p:cNvPr id="4" name="Slide Number Placeholder 3"/>
          <p:cNvSpPr>
            <a:spLocks noGrp="1"/>
          </p:cNvSpPr>
          <p:nvPr>
            <p:ph type="sldNum" sz="quarter" idx="5"/>
          </p:nvPr>
        </p:nvSpPr>
        <p:spPr/>
        <p:txBody>
          <a:bodyPr/>
          <a:lstStyle/>
          <a:p>
            <a:fld id="{101C71CA-B208-B848-84DB-DA00BF395F48}" type="slidenum">
              <a:rPr lang="en-US" smtClean="0"/>
              <a:t>16</a:t>
            </a:fld>
            <a:endParaRPr lang="en-US"/>
          </a:p>
        </p:txBody>
      </p:sp>
    </p:spTree>
    <p:extLst>
      <p:ext uri="{BB962C8B-B14F-4D97-AF65-F5344CB8AC3E}">
        <p14:creationId xmlns:p14="http://schemas.microsoft.com/office/powerpoint/2010/main" val="2640166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[English translation: </a:t>
            </a:r>
            <a:r>
              <a:rPr lang="en-US" i="1" dirty="0"/>
              <a:t>In 2020, a law passed provided the opportunity to obtain a driver's license regardless of immigration status. This was a huge win for everyone, creating something that will make the roads safer and help the state financially. However, the reality is that many want to take advantage of this but face challenges as many did not have the opportunity to finish primary or secondary education. For these people, passing the knowledge test is a great challenge. This program will focus on supporting this group.</a:t>
            </a:r>
            <a:r>
              <a:rPr lang="en-US" dirty="0"/>
              <a:t>]</a:t>
            </a:r>
          </a:p>
          <a:p>
            <a:endParaRPr lang="en-US" dirty="0">
              <a:cs typeface="Calibri"/>
            </a:endParaRPr>
          </a:p>
          <a:p>
            <a:r>
              <a:rPr lang="en-US" dirty="0">
                <a:cs typeface="Calibri"/>
              </a:rPr>
              <a:t>They have already since January met with law makers and even gotten some questions of the Spanish version of the state driving test changed!</a:t>
            </a:r>
          </a:p>
          <a:p>
            <a:endParaRPr lang="en-US">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17</a:t>
            </a:fld>
            <a:endParaRPr lang="en-US"/>
          </a:p>
        </p:txBody>
      </p:sp>
    </p:spTree>
    <p:extLst>
      <p:ext uri="{BB962C8B-B14F-4D97-AF65-F5344CB8AC3E}">
        <p14:creationId xmlns:p14="http://schemas.microsoft.com/office/powerpoint/2010/main" val="1947614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part of my work at the EC I am working with a group of likeminded researchers to provide research support for a group of BIPOC  led organizations across the country, and while the call was traditional, the proposal that we submitted was in-line with the EC vision, mission, and values and we were chosen to do the work!</a:t>
            </a:r>
          </a:p>
          <a:p>
            <a:endParaRPr lang="en-US" dirty="0">
              <a:cs typeface="Calibri"/>
            </a:endParaRPr>
          </a:p>
          <a:p>
            <a:r>
              <a:rPr lang="en-US" dirty="0">
                <a:cs typeface="Calibri"/>
              </a:rPr>
              <a:t>That is to say, this work can be done even when there are outside pressures and funding.</a:t>
            </a:r>
          </a:p>
        </p:txBody>
      </p:sp>
      <p:sp>
        <p:nvSpPr>
          <p:cNvPr id="4" name="Slide Number Placeholder 3"/>
          <p:cNvSpPr>
            <a:spLocks noGrp="1"/>
          </p:cNvSpPr>
          <p:nvPr>
            <p:ph type="sldNum" sz="quarter" idx="5"/>
          </p:nvPr>
        </p:nvSpPr>
        <p:spPr/>
        <p:txBody>
          <a:bodyPr/>
          <a:lstStyle/>
          <a:p>
            <a:fld id="{101C71CA-B208-B848-84DB-DA00BF395F48}" type="slidenum">
              <a:rPr lang="en-US" smtClean="0"/>
              <a:t>18</a:t>
            </a:fld>
            <a:endParaRPr lang="en-US"/>
          </a:p>
        </p:txBody>
      </p:sp>
    </p:spTree>
    <p:extLst>
      <p:ext uri="{BB962C8B-B14F-4D97-AF65-F5344CB8AC3E}">
        <p14:creationId xmlns:p14="http://schemas.microsoft.com/office/powerpoint/2010/main" val="7595549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Read the slides</a:t>
            </a:r>
          </a:p>
          <a:p>
            <a:r>
              <a:rPr lang="en-US" dirty="0">
                <a:cs typeface="Calibri"/>
              </a:rPr>
              <a:t>It can be done</a:t>
            </a:r>
          </a:p>
        </p:txBody>
      </p:sp>
      <p:sp>
        <p:nvSpPr>
          <p:cNvPr id="4" name="Slide Number Placeholder 3"/>
          <p:cNvSpPr>
            <a:spLocks noGrp="1"/>
          </p:cNvSpPr>
          <p:nvPr>
            <p:ph type="sldNum" sz="quarter" idx="5"/>
          </p:nvPr>
        </p:nvSpPr>
        <p:spPr/>
        <p:txBody>
          <a:bodyPr/>
          <a:lstStyle/>
          <a:p>
            <a:fld id="{101C71CA-B208-B848-84DB-DA00BF395F48}" type="slidenum">
              <a:rPr lang="en-US" smtClean="0"/>
              <a:t>19</a:t>
            </a:fld>
            <a:endParaRPr lang="en-US"/>
          </a:p>
        </p:txBody>
      </p:sp>
    </p:spTree>
    <p:extLst>
      <p:ext uri="{BB962C8B-B14F-4D97-AF65-F5344CB8AC3E}">
        <p14:creationId xmlns:p14="http://schemas.microsoft.com/office/powerpoint/2010/main" val="1584139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Before, we go any further today, we want to be reminded that: </a:t>
            </a:r>
          </a:p>
          <a:p>
            <a:r>
              <a:rPr lang="en-US" dirty="0"/>
              <a:t>UVA was built by enslaved laborers, on Monacan tribal land, and enslaved and free Black people provided the labor and capital that supported the students and faculty through the Civil War. In the twentieth century, the University was a pioneer in the eugenics movement and supported segregated schools. The education denied to Indigenous nations was publicly acknowledged by what is now recognized as the Commonwealth of Virginia </a:t>
            </a:r>
            <a:r>
              <a:rPr lang="en-US" u="sng" dirty="0"/>
              <a:t>in 2007.</a:t>
            </a:r>
            <a:endParaRPr lang="en-US" dirty="0"/>
          </a:p>
          <a:p>
            <a:r>
              <a:rPr lang="en-US" u="sng" dirty="0">
                <a:cs typeface="Calibri"/>
              </a:rPr>
              <a:t>With that....</a:t>
            </a:r>
          </a:p>
          <a:p>
            <a:endParaRPr lang="en-US" dirty="0">
              <a:cs typeface="Calibri"/>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2</a:t>
            </a:fld>
            <a:endParaRPr lang="en-US"/>
          </a:p>
        </p:txBody>
      </p:sp>
    </p:spTree>
    <p:extLst>
      <p:ext uri="{BB962C8B-B14F-4D97-AF65-F5344CB8AC3E}">
        <p14:creationId xmlns:p14="http://schemas.microsoft.com/office/powerpoint/2010/main" val="36646920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numbers don't lie. We here it all the time, but anyone who has worked with quantitative data and research knows that this only tells part of the story.  Numbers do lie, or at least they can sometime provide up with an incomplete or skewed picture.</a:t>
            </a:r>
          </a:p>
          <a:p>
            <a:endParaRPr lang="en-US" dirty="0"/>
          </a:p>
          <a:p>
            <a:r>
              <a:rPr lang="en-US" dirty="0"/>
              <a:t>That is why The Equity Center has the Democratization of Data initiative. Much of this work is led by my colleague, Dr. Michele Claibourn, The Director of Equitable Analysis at the Equity Center.</a:t>
            </a:r>
            <a:endParaRPr lang="en-US" dirty="0">
              <a:cs typeface="Calibri" panose="020F0502020204030204"/>
            </a:endParaRPr>
          </a:p>
          <a:p>
            <a:endParaRPr lang="en-US" dirty="0"/>
          </a:p>
          <a:p>
            <a:r>
              <a:rPr lang="en-US" dirty="0"/>
              <a:t>The Democratization of Data Initiative centers community-driven partnership to provide advocates as well as civic-and private-sector leaders with data and metrics, contextualized analysis, interactive maps and data visualizations, and narrative storytelling as a resource in pursuit of equity throughout the region. </a:t>
            </a:r>
            <a:endParaRPr lang="en-US" dirty="0">
              <a:cs typeface="Calibri" panose="020F0502020204030204"/>
            </a:endParaRPr>
          </a:p>
          <a:p>
            <a:endParaRPr lang="en-US" dirty="0"/>
          </a:p>
          <a:p>
            <a:r>
              <a:rPr lang="en-US" dirty="0"/>
              <a:t>Projects within the Initiative are governed by civic-and community-based leaders and rely on both publicly available and community generated data to generate insights on the various forms of racial and socio-economic inequity in the region with an eye toward institutional accountability.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20</a:t>
            </a:fld>
            <a:endParaRPr lang="en-US"/>
          </a:p>
        </p:txBody>
      </p:sp>
    </p:spTree>
    <p:extLst>
      <p:ext uri="{BB962C8B-B14F-4D97-AF65-F5344CB8AC3E}">
        <p14:creationId xmlns:p14="http://schemas.microsoft.com/office/powerpoint/2010/main" val="25323042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know that many of you may be thinking that this work that I have talked about so far is work that is very dissimilar from the work that you do, so you cannot make a connection.  We thought about that, and we want to provide you with a clear path forward in terms of what you might be able to do differently.  Well, maybe not forward, but upward...</a:t>
            </a:r>
          </a:p>
        </p:txBody>
      </p:sp>
      <p:sp>
        <p:nvSpPr>
          <p:cNvPr id="4" name="Slide Number Placeholder 3"/>
          <p:cNvSpPr>
            <a:spLocks noGrp="1"/>
          </p:cNvSpPr>
          <p:nvPr>
            <p:ph type="sldNum" sz="quarter" idx="5"/>
          </p:nvPr>
        </p:nvSpPr>
        <p:spPr/>
        <p:txBody>
          <a:bodyPr/>
          <a:lstStyle/>
          <a:p>
            <a:fld id="{101C71CA-B208-B848-84DB-DA00BF395F48}" type="slidenum">
              <a:rPr lang="en-US" smtClean="0"/>
              <a:t>21</a:t>
            </a:fld>
            <a:endParaRPr lang="en-US"/>
          </a:p>
        </p:txBody>
      </p:sp>
    </p:spTree>
    <p:extLst>
      <p:ext uri="{BB962C8B-B14F-4D97-AF65-F5344CB8AC3E}">
        <p14:creationId xmlns:p14="http://schemas.microsoft.com/office/powerpoint/2010/main" val="1550567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see posters around you and you have a handout of Sherry Arnstein's ladder of citizen participation.  We will talk more about this ladder today and the ways in which one might move up it, or even adjacent to it....</a:t>
            </a:r>
            <a:endParaRPr lang="en-US" dirty="0"/>
          </a:p>
        </p:txBody>
      </p:sp>
      <p:sp>
        <p:nvSpPr>
          <p:cNvPr id="4" name="Slide Number Placeholder 3"/>
          <p:cNvSpPr>
            <a:spLocks noGrp="1"/>
          </p:cNvSpPr>
          <p:nvPr>
            <p:ph type="sldNum" sz="quarter" idx="5"/>
          </p:nvPr>
        </p:nvSpPr>
        <p:spPr/>
        <p:txBody>
          <a:bodyPr/>
          <a:lstStyle/>
          <a:p>
            <a:fld id="{101C71CA-B208-B848-84DB-DA00BF395F48}" type="slidenum">
              <a:rPr lang="en-US" smtClean="0"/>
              <a:t>22</a:t>
            </a:fld>
            <a:endParaRPr lang="en-US"/>
          </a:p>
        </p:txBody>
      </p:sp>
    </p:spTree>
    <p:extLst>
      <p:ext uri="{BB962C8B-B14F-4D97-AF65-F5344CB8AC3E}">
        <p14:creationId xmlns:p14="http://schemas.microsoft.com/office/powerpoint/2010/main" val="1848075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will also hear from others about where actual research projects (more related to your field) fit on the ladder or do not.</a:t>
            </a:r>
            <a:endParaRPr lang="en-US" dirty="0"/>
          </a:p>
        </p:txBody>
      </p:sp>
      <p:sp>
        <p:nvSpPr>
          <p:cNvPr id="4" name="Slide Number Placeholder 3"/>
          <p:cNvSpPr>
            <a:spLocks noGrp="1"/>
          </p:cNvSpPr>
          <p:nvPr>
            <p:ph type="sldNum" sz="quarter" idx="5"/>
          </p:nvPr>
        </p:nvSpPr>
        <p:spPr/>
        <p:txBody>
          <a:bodyPr/>
          <a:lstStyle/>
          <a:p>
            <a:fld id="{101C71CA-B208-B848-84DB-DA00BF395F48}" type="slidenum">
              <a:rPr lang="en-US" smtClean="0"/>
              <a:t>23</a:t>
            </a:fld>
            <a:endParaRPr lang="en-US"/>
          </a:p>
        </p:txBody>
      </p:sp>
    </p:spTree>
    <p:extLst>
      <p:ext uri="{BB962C8B-B14F-4D97-AF65-F5344CB8AC3E}">
        <p14:creationId xmlns:p14="http://schemas.microsoft.com/office/powerpoint/2010/main" val="29173932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 what is Sherry Arnstein's ladder of citizen participation.  </a:t>
            </a:r>
          </a:p>
          <a:p>
            <a:r>
              <a:rPr lang="en-US" dirty="0">
                <a:cs typeface="Calibri"/>
              </a:rPr>
              <a:t>Read from slide:</a:t>
            </a:r>
          </a:p>
          <a:p>
            <a:endParaRPr lang="en-US" dirty="0">
              <a:cs typeface="Calibri"/>
            </a:endParaRPr>
          </a:p>
          <a:p>
            <a:r>
              <a:rPr lang="en-US" dirty="0">
                <a:cs typeface="Calibri"/>
              </a:rPr>
              <a:t>Many of the full explanations of the rungs come from organizingforengagment.org  and that is a great place to go to learn more.</a:t>
            </a:r>
          </a:p>
          <a:p>
            <a:endParaRPr lang="en-US" dirty="0">
              <a:cs typeface="Calibri"/>
            </a:endParaRPr>
          </a:p>
          <a:p>
            <a:r>
              <a:rPr lang="en-US" dirty="0">
                <a:cs typeface="Calibri"/>
              </a:rPr>
              <a:t>Let's take a minute to talk again about your initial thoughts about the ladder of citizen participation.</a:t>
            </a:r>
          </a:p>
        </p:txBody>
      </p:sp>
      <p:sp>
        <p:nvSpPr>
          <p:cNvPr id="4" name="Slide Number Placeholder 3"/>
          <p:cNvSpPr>
            <a:spLocks noGrp="1"/>
          </p:cNvSpPr>
          <p:nvPr>
            <p:ph type="sldNum" sz="quarter" idx="5"/>
          </p:nvPr>
        </p:nvSpPr>
        <p:spPr/>
        <p:txBody>
          <a:bodyPr/>
          <a:lstStyle/>
          <a:p>
            <a:fld id="{101C71CA-B208-B848-84DB-DA00BF395F48}" type="slidenum">
              <a:rPr lang="en-US" smtClean="0"/>
              <a:t>24</a:t>
            </a:fld>
            <a:endParaRPr lang="en-US"/>
          </a:p>
        </p:txBody>
      </p:sp>
    </p:spTree>
    <p:extLst>
      <p:ext uri="{BB962C8B-B14F-4D97-AF65-F5344CB8AC3E}">
        <p14:creationId xmlns:p14="http://schemas.microsoft.com/office/powerpoint/2010/main" val="34702091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“illusory” form of participation, </a:t>
            </a:r>
            <a:r>
              <a:rPr lang="en-US" i="1" dirty="0"/>
              <a:t>manipulation</a:t>
            </a:r>
            <a:r>
              <a:rPr lang="en-US" dirty="0"/>
              <a:t> occurs when public institutions, officials, or administrators mislead citizens into believing they are being given power in a process that has been intentionally manufactured to deny them power. In Arnstein’s words: “In the name of citizen participation, people are placed on rubber stamp advisory committees or advisory boards for the express purpose of ‘educating’ them or engineering their support. Instead of genuine citizen participation, the bottom rung of the ladder signifies the distortion of participation into a public relations vehicle by powerholders.”</a:t>
            </a:r>
          </a:p>
        </p:txBody>
      </p:sp>
      <p:sp>
        <p:nvSpPr>
          <p:cNvPr id="4" name="Slide Number Placeholder 3"/>
          <p:cNvSpPr>
            <a:spLocks noGrp="1"/>
          </p:cNvSpPr>
          <p:nvPr>
            <p:ph type="sldNum" sz="quarter" idx="5"/>
          </p:nvPr>
        </p:nvSpPr>
        <p:spPr/>
        <p:txBody>
          <a:bodyPr/>
          <a:lstStyle/>
          <a:p>
            <a:fld id="{101C71CA-B208-B848-84DB-DA00BF395F48}" type="slidenum">
              <a:rPr lang="en-US" smtClean="0"/>
              <a:t>25</a:t>
            </a:fld>
            <a:endParaRPr lang="en-US"/>
          </a:p>
        </p:txBody>
      </p:sp>
    </p:spTree>
    <p:extLst>
      <p:ext uri="{BB962C8B-B14F-4D97-AF65-F5344CB8AC3E}">
        <p14:creationId xmlns:p14="http://schemas.microsoft.com/office/powerpoint/2010/main" val="223847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Participation as </a:t>
            </a:r>
            <a:r>
              <a:rPr lang="en-US" i="1" dirty="0"/>
              <a:t>therapy</a:t>
            </a:r>
            <a:r>
              <a:rPr lang="en-US" dirty="0"/>
              <a:t> occurs when public officials and administrators “assume that powerlessness is synonymous with mental illness,” and they create pseudo-participatory programs that attempt to convince citizens that </a:t>
            </a:r>
            <a:r>
              <a:rPr lang="en-US" i="1" dirty="0"/>
              <a:t>they are the problem</a:t>
            </a:r>
            <a:r>
              <a:rPr lang="en-US" dirty="0"/>
              <a:t> when in fact it’s established institutions and policies that are creating the problems for citizens. In Arnstein’s words: “What makes this form of ‘participation’ so invidious is that citizens are engaged in extensive activity, but the focus of it is on curing them of their ‘pathology’ rather than changing the racism and victimization that create their ‘pathologies.’”</a:t>
            </a:r>
          </a:p>
        </p:txBody>
      </p:sp>
      <p:sp>
        <p:nvSpPr>
          <p:cNvPr id="4" name="Slide Number Placeholder 3"/>
          <p:cNvSpPr>
            <a:spLocks noGrp="1"/>
          </p:cNvSpPr>
          <p:nvPr>
            <p:ph type="sldNum" sz="quarter" idx="5"/>
          </p:nvPr>
        </p:nvSpPr>
        <p:spPr/>
        <p:txBody>
          <a:bodyPr/>
          <a:lstStyle/>
          <a:p>
            <a:fld id="{101C71CA-B208-B848-84DB-DA00BF395F48}" type="slidenum">
              <a:rPr lang="en-US" smtClean="0"/>
              <a:t>26</a:t>
            </a:fld>
            <a:endParaRPr lang="en-US"/>
          </a:p>
        </p:txBody>
      </p:sp>
    </p:spTree>
    <p:extLst>
      <p:ext uri="{BB962C8B-B14F-4D97-AF65-F5344CB8AC3E}">
        <p14:creationId xmlns:p14="http://schemas.microsoft.com/office/powerpoint/2010/main" val="1383766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1C71CA-B208-B848-84DB-DA00BF395F48}" type="slidenum">
              <a:rPr lang="en-US" smtClean="0"/>
              <a:t>27</a:t>
            </a:fld>
            <a:endParaRPr lang="en-US"/>
          </a:p>
        </p:txBody>
      </p:sp>
    </p:spTree>
    <p:extLst>
      <p:ext uri="{BB962C8B-B14F-4D97-AF65-F5344CB8AC3E}">
        <p14:creationId xmlns:p14="http://schemas.microsoft.com/office/powerpoint/2010/main" val="4577803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1C71CA-B208-B848-84DB-DA00BF395F48}" type="slidenum">
              <a:rPr lang="en-US" smtClean="0"/>
              <a:t>28</a:t>
            </a:fld>
            <a:endParaRPr lang="en-US"/>
          </a:p>
        </p:txBody>
      </p:sp>
    </p:spTree>
    <p:extLst>
      <p:ext uri="{BB962C8B-B14F-4D97-AF65-F5344CB8AC3E}">
        <p14:creationId xmlns:p14="http://schemas.microsoft.com/office/powerpoint/2010/main" val="7920903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1C71CA-B208-B848-84DB-DA00BF395F48}" type="slidenum">
              <a:rPr lang="en-US" smtClean="0"/>
              <a:t>29</a:t>
            </a:fld>
            <a:endParaRPr lang="en-US"/>
          </a:p>
        </p:txBody>
      </p:sp>
    </p:spTree>
    <p:extLst>
      <p:ext uri="{BB962C8B-B14F-4D97-AF65-F5344CB8AC3E}">
        <p14:creationId xmlns:p14="http://schemas.microsoft.com/office/powerpoint/2010/main" val="3509370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Dr. Sherica Jones-Lewis and I am the Director of Community Research at The Equity Center at UVA, where I work with students, faculty staff, and most importantly community members and organization to carry out the mission of the Equity Center.</a:t>
            </a:r>
          </a:p>
          <a:p>
            <a:endParaRPr lang="en-US" dirty="0">
              <a:cs typeface="Calibri"/>
            </a:endParaRPr>
          </a:p>
          <a:p>
            <a:r>
              <a:rPr lang="en-US" dirty="0">
                <a:cs typeface="Calibri"/>
              </a:rPr>
              <a:t>Our mission is to...</a:t>
            </a:r>
          </a:p>
        </p:txBody>
      </p:sp>
      <p:sp>
        <p:nvSpPr>
          <p:cNvPr id="4" name="Slide Number Placeholder 3"/>
          <p:cNvSpPr>
            <a:spLocks noGrp="1"/>
          </p:cNvSpPr>
          <p:nvPr>
            <p:ph type="sldNum" sz="quarter" idx="5"/>
          </p:nvPr>
        </p:nvSpPr>
        <p:spPr/>
        <p:txBody>
          <a:bodyPr/>
          <a:lstStyle/>
          <a:p>
            <a:fld id="{101C71CA-B208-B848-84DB-DA00BF395F48}" type="slidenum">
              <a:rPr lang="en-US" smtClean="0"/>
              <a:t>3</a:t>
            </a:fld>
            <a:endParaRPr lang="en-US"/>
          </a:p>
        </p:txBody>
      </p:sp>
    </p:spTree>
    <p:extLst>
      <p:ext uri="{BB962C8B-B14F-4D97-AF65-F5344CB8AC3E}">
        <p14:creationId xmlns:p14="http://schemas.microsoft.com/office/powerpoint/2010/main" val="194736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1C71CA-B208-B848-84DB-DA00BF395F48}" type="slidenum">
              <a:rPr lang="en-US" smtClean="0"/>
              <a:t>30</a:t>
            </a:fld>
            <a:endParaRPr lang="en-US"/>
          </a:p>
        </p:txBody>
      </p:sp>
    </p:spTree>
    <p:extLst>
      <p:ext uri="{BB962C8B-B14F-4D97-AF65-F5344CB8AC3E}">
        <p14:creationId xmlns:p14="http://schemas.microsoft.com/office/powerpoint/2010/main" val="1080796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1C71CA-B208-B848-84DB-DA00BF395F48}" type="slidenum">
              <a:rPr lang="en-US" smtClean="0"/>
              <a:t>31</a:t>
            </a:fld>
            <a:endParaRPr lang="en-US"/>
          </a:p>
        </p:txBody>
      </p:sp>
    </p:spTree>
    <p:extLst>
      <p:ext uri="{BB962C8B-B14F-4D97-AF65-F5344CB8AC3E}">
        <p14:creationId xmlns:p14="http://schemas.microsoft.com/office/powerpoint/2010/main" val="3479251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Arnstein acknowledges that </a:t>
            </a:r>
            <a:r>
              <a:rPr lang="en-US" i="1" dirty="0"/>
              <a:t>informing</a:t>
            </a:r>
            <a:r>
              <a:rPr lang="en-US" dirty="0"/>
              <a:t> “citizens of their rights, responsibilities, and options can be the most important first step toward legitimate citizen participation,” she also notes that “too frequently the emphasis is placed on a one-way flow of information—from officials to citizens—with no channel provided for feedback and no power for negotiation…meetings can also be turned into vehicles for one-way communication by the simple device of providing superficial information, discouraging questions, or giving irrelevant answers.” In </a:t>
            </a:r>
            <a:r>
              <a:rPr lang="en-US" i="1" dirty="0"/>
              <a:t>informing</a:t>
            </a:r>
            <a:r>
              <a:rPr lang="en-US" dirty="0"/>
              <a:t> situations, citizens are “intimidated by futility, legalistic jargon, and prestige of the official” to accept the information provided as fact or endorse the proposals put forward by those in power.</a:t>
            </a:r>
          </a:p>
        </p:txBody>
      </p:sp>
      <p:sp>
        <p:nvSpPr>
          <p:cNvPr id="4" name="Slide Number Placeholder 3"/>
          <p:cNvSpPr>
            <a:spLocks noGrp="1"/>
          </p:cNvSpPr>
          <p:nvPr>
            <p:ph type="sldNum" sz="quarter" idx="5"/>
          </p:nvPr>
        </p:nvSpPr>
        <p:spPr/>
        <p:txBody>
          <a:bodyPr/>
          <a:lstStyle/>
          <a:p>
            <a:fld id="{101C71CA-B208-B848-84DB-DA00BF395F48}" type="slidenum">
              <a:rPr lang="en-US" smtClean="0"/>
              <a:t>32</a:t>
            </a:fld>
            <a:endParaRPr lang="en-US"/>
          </a:p>
        </p:txBody>
      </p:sp>
    </p:spTree>
    <p:extLst>
      <p:ext uri="{BB962C8B-B14F-4D97-AF65-F5344CB8AC3E}">
        <p14:creationId xmlns:p14="http://schemas.microsoft.com/office/powerpoint/2010/main" val="25368442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Arnstein notes that “inviting citizens’ opinions, like informing them, can be a legitimate step toward their full participation.” However, when </a:t>
            </a:r>
            <a:r>
              <a:rPr lang="en-US" i="1" dirty="0"/>
              <a:t>consultation</a:t>
            </a:r>
            <a:r>
              <a:rPr lang="en-US" dirty="0"/>
              <a:t> processes “not combined with other modes of participation, this rung of the ladder is still a sham since it offers no assurance that citizen concerns and ideas will be taken into account. The most frequent methods used for consulting people are attitude surveys, neighborhood meetings, and public hearings. When power holders restrict the input of citizens’ ideas solely to this level, participation remains just a window-dressing ritual. People are primarily perceived as statistical abstractions, and participation is measured by how many come to meetings, take brochures home, or answer a questionnaire. What citizens achieve in all this activity is that they have ‘participated in participation.’ And what powerholders achieve is the evidence that they have gone through the required motions of involving ‘those people.’”</a:t>
            </a:r>
          </a:p>
        </p:txBody>
      </p:sp>
      <p:sp>
        <p:nvSpPr>
          <p:cNvPr id="4" name="Slide Number Placeholder 3"/>
          <p:cNvSpPr>
            <a:spLocks noGrp="1"/>
          </p:cNvSpPr>
          <p:nvPr>
            <p:ph type="sldNum" sz="quarter" idx="5"/>
          </p:nvPr>
        </p:nvSpPr>
        <p:spPr/>
        <p:txBody>
          <a:bodyPr/>
          <a:lstStyle/>
          <a:p>
            <a:fld id="{101C71CA-B208-B848-84DB-DA00BF395F48}" type="slidenum">
              <a:rPr lang="en-US" smtClean="0"/>
              <a:t>33</a:t>
            </a:fld>
            <a:endParaRPr lang="en-US"/>
          </a:p>
        </p:txBody>
      </p:sp>
    </p:spTree>
    <p:extLst>
      <p:ext uri="{BB962C8B-B14F-4D97-AF65-F5344CB8AC3E}">
        <p14:creationId xmlns:p14="http://schemas.microsoft.com/office/powerpoint/2010/main" val="1435420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Participation as </a:t>
            </a:r>
            <a:r>
              <a:rPr lang="en-US" i="1" dirty="0"/>
              <a:t>placation</a:t>
            </a:r>
            <a:r>
              <a:rPr lang="en-US" dirty="0"/>
              <a:t> occurs when citizens are granted a limited degree of influence in a process, but their participation is largely or entirely tokenistic: citizens are merely involved only to demonstrate that they were involved. In Arnstein’s words: “An example of placation strategy is to place a few hand-picked ‘worthy’ poor on boards of Community Action Agencies or on public bodies like the board of education, police commission, or housing authority. If they are not accountable to a constituency in the community and if the traditional power elite hold the majority of seats, the have-nots can be easily outvoted and outfoxed.”</a:t>
            </a:r>
          </a:p>
        </p:txBody>
      </p:sp>
      <p:sp>
        <p:nvSpPr>
          <p:cNvPr id="4" name="Slide Number Placeholder 3"/>
          <p:cNvSpPr>
            <a:spLocks noGrp="1"/>
          </p:cNvSpPr>
          <p:nvPr>
            <p:ph type="sldNum" sz="quarter" idx="5"/>
          </p:nvPr>
        </p:nvSpPr>
        <p:spPr/>
        <p:txBody>
          <a:bodyPr/>
          <a:lstStyle/>
          <a:p>
            <a:fld id="{101C71CA-B208-B848-84DB-DA00BF395F48}" type="slidenum">
              <a:rPr lang="en-US" smtClean="0"/>
              <a:t>34</a:t>
            </a:fld>
            <a:endParaRPr lang="en-US"/>
          </a:p>
        </p:txBody>
      </p:sp>
    </p:spTree>
    <p:extLst>
      <p:ext uri="{BB962C8B-B14F-4D97-AF65-F5344CB8AC3E}">
        <p14:creationId xmlns:p14="http://schemas.microsoft.com/office/powerpoint/2010/main" val="664099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1C71CA-B208-B848-84DB-DA00BF395F48}" type="slidenum">
              <a:rPr lang="en-US" smtClean="0"/>
              <a:t>35</a:t>
            </a:fld>
            <a:endParaRPr lang="en-US"/>
          </a:p>
        </p:txBody>
      </p:sp>
    </p:spTree>
    <p:extLst>
      <p:ext uri="{BB962C8B-B14F-4D97-AF65-F5344CB8AC3E}">
        <p14:creationId xmlns:p14="http://schemas.microsoft.com/office/powerpoint/2010/main" val="28186820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1C71CA-B208-B848-84DB-DA00BF395F48}" type="slidenum">
              <a:rPr lang="en-US" smtClean="0"/>
              <a:t>36</a:t>
            </a:fld>
            <a:endParaRPr lang="en-US"/>
          </a:p>
        </p:txBody>
      </p:sp>
    </p:spTree>
    <p:extLst>
      <p:ext uri="{BB962C8B-B14F-4D97-AF65-F5344CB8AC3E}">
        <p14:creationId xmlns:p14="http://schemas.microsoft.com/office/powerpoint/2010/main" val="2265763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1C71CA-B208-B848-84DB-DA00BF395F48}" type="slidenum">
              <a:rPr lang="en-US" smtClean="0"/>
              <a:t>37</a:t>
            </a:fld>
            <a:endParaRPr lang="en-US"/>
          </a:p>
        </p:txBody>
      </p:sp>
    </p:spTree>
    <p:extLst>
      <p:ext uri="{BB962C8B-B14F-4D97-AF65-F5344CB8AC3E}">
        <p14:creationId xmlns:p14="http://schemas.microsoft.com/office/powerpoint/2010/main" val="18732914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Participation as </a:t>
            </a:r>
            <a:r>
              <a:rPr lang="en-US" i="1" dirty="0"/>
              <a:t>partnership</a:t>
            </a:r>
            <a:r>
              <a:rPr lang="en-US" dirty="0"/>
              <a:t> occurs when public institutions, officials, or administrators allow citizens to negotiate better deals, veto decisions, share funding, or put forward requests that are at least partially fulfilled. In Arnstein’s words: “At this rung of the ladder, power is in fact redistributed through negotiation between citizens and powerholders. They agree to share planning and decision-making responsibilities through such structures as joint policy boards, planning committees, and mechanisms for resolving impasses. After the </a:t>
            </a:r>
            <a:r>
              <a:rPr lang="en-US" dirty="0" err="1"/>
              <a:t>groundrules</a:t>
            </a:r>
            <a:r>
              <a:rPr lang="en-US" dirty="0"/>
              <a:t> have been established through some form of give-and-take, they are not subject to unilateral change.” Arnstein does note, however, that in many </a:t>
            </a:r>
            <a:r>
              <a:rPr lang="en-US" i="1" dirty="0"/>
              <a:t>partnership</a:t>
            </a:r>
            <a:r>
              <a:rPr lang="en-US" dirty="0"/>
              <a:t> situations, power is not voluntarily shared by public institutions, but rather </a:t>
            </a:r>
            <a:r>
              <a:rPr lang="en-US" i="1" dirty="0"/>
              <a:t>taken by the citizens </a:t>
            </a:r>
            <a:r>
              <a:rPr lang="en-US" dirty="0"/>
              <a:t>through actions such as protests, campaigns, or community organizing.</a:t>
            </a:r>
          </a:p>
        </p:txBody>
      </p:sp>
      <p:sp>
        <p:nvSpPr>
          <p:cNvPr id="4" name="Slide Number Placeholder 3"/>
          <p:cNvSpPr>
            <a:spLocks noGrp="1"/>
          </p:cNvSpPr>
          <p:nvPr>
            <p:ph type="sldNum" sz="quarter" idx="5"/>
          </p:nvPr>
        </p:nvSpPr>
        <p:spPr/>
        <p:txBody>
          <a:bodyPr/>
          <a:lstStyle/>
          <a:p>
            <a:fld id="{101C71CA-B208-B848-84DB-DA00BF395F48}" type="slidenum">
              <a:rPr lang="en-US" smtClean="0"/>
              <a:t>38</a:t>
            </a:fld>
            <a:endParaRPr lang="en-US"/>
          </a:p>
        </p:txBody>
      </p:sp>
    </p:spTree>
    <p:extLst>
      <p:ext uri="{BB962C8B-B14F-4D97-AF65-F5344CB8AC3E}">
        <p14:creationId xmlns:p14="http://schemas.microsoft.com/office/powerpoint/2010/main" val="248673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Participation as </a:t>
            </a:r>
            <a:r>
              <a:rPr lang="en-US" i="1" dirty="0"/>
              <a:t>delegated power</a:t>
            </a:r>
            <a:r>
              <a:rPr lang="en-US" dirty="0"/>
              <a:t> occurs when public institutions, officials, or administrators give up at least some degree of control, management, decision-making authority, or funding to citizens. For example, a citizen board or corporation that is tasked with managing a community program, rather than merely participating in a program managed by a city, would be an example of delegated power. In Arnstein’s words: “At this level, the ladder has been scaled to the point where citizens hold the significant cards to assure accountability of the program to them. To resolve differences, powerholders need to start the bargaining process rather than respond to pressure from the other end.”</a:t>
            </a:r>
          </a:p>
        </p:txBody>
      </p:sp>
      <p:sp>
        <p:nvSpPr>
          <p:cNvPr id="4" name="Slide Number Placeholder 3"/>
          <p:cNvSpPr>
            <a:spLocks noGrp="1"/>
          </p:cNvSpPr>
          <p:nvPr>
            <p:ph type="sldNum" sz="quarter" idx="5"/>
          </p:nvPr>
        </p:nvSpPr>
        <p:spPr/>
        <p:txBody>
          <a:bodyPr/>
          <a:lstStyle/>
          <a:p>
            <a:fld id="{101C71CA-B208-B848-84DB-DA00BF395F48}" type="slidenum">
              <a:rPr lang="en-US" smtClean="0"/>
              <a:t>39</a:t>
            </a:fld>
            <a:endParaRPr lang="en-US"/>
          </a:p>
        </p:txBody>
      </p:sp>
    </p:spTree>
    <p:extLst>
      <p:ext uri="{BB962C8B-B14F-4D97-AF65-F5344CB8AC3E}">
        <p14:creationId xmlns:p14="http://schemas.microsoft.com/office/powerpoint/2010/main" val="3915080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is our mission:</a:t>
            </a:r>
          </a:p>
          <a:p>
            <a:endParaRPr lang="en-US" dirty="0"/>
          </a:p>
          <a:p>
            <a:r>
              <a:rPr lang="en-US" dirty="0"/>
              <a:t>MISSION</a:t>
            </a:r>
            <a:endParaRPr lang="en-US" dirty="0">
              <a:cs typeface="Calibri" panose="020F0502020204030204"/>
            </a:endParaRPr>
          </a:p>
          <a:p>
            <a:r>
              <a:rPr lang="en-US" dirty="0"/>
              <a:t>The Equity Center will tangibly redress racial and economic inequity in university communities by advancing a transformative approach to the fundamental research mission, which will, in turn, reform institutional values, pedagogy, and operations</a:t>
            </a:r>
            <a:endParaRPr lang="en-US" dirty="0">
              <a:cs typeface="Calibri" panose="020F0502020204030204"/>
            </a:endParaRPr>
          </a:p>
          <a:p>
            <a:r>
              <a:rPr lang="en-US" dirty="0"/>
              <a:t> </a:t>
            </a:r>
            <a:endParaRPr lang="en-US" dirty="0">
              <a:cs typeface="Calibri" panose="020F0502020204030204"/>
            </a:endParaRPr>
          </a:p>
          <a:p>
            <a:r>
              <a:rPr lang="en-US" dirty="0"/>
              <a:t>Our vision:</a:t>
            </a:r>
            <a:endParaRPr lang="en-US" dirty="0">
              <a:cs typeface="Calibri" panose="020F0502020204030204"/>
            </a:endParaRPr>
          </a:p>
          <a:p>
            <a:endParaRPr lang="en-US" dirty="0"/>
          </a:p>
          <a:p>
            <a:r>
              <a:rPr lang="en-US" dirty="0"/>
              <a:t>VISION</a:t>
            </a:r>
          </a:p>
          <a:p>
            <a:r>
              <a:rPr lang="en-US" dirty="0"/>
              <a:t>The Equity Center envisions universities that serve local communities by bringing rich research resources to bear on the work of redressing poverty and racial inequality, and also equip students to lead in building a just society.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4</a:t>
            </a:fld>
            <a:endParaRPr lang="en-US"/>
          </a:p>
        </p:txBody>
      </p:sp>
    </p:spTree>
    <p:extLst>
      <p:ext uri="{BB962C8B-B14F-4D97-AF65-F5344CB8AC3E}">
        <p14:creationId xmlns:p14="http://schemas.microsoft.com/office/powerpoint/2010/main" val="11225399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Participation as </a:t>
            </a:r>
            <a:r>
              <a:rPr lang="en-US" i="1" dirty="0"/>
              <a:t>citizen control</a:t>
            </a:r>
            <a:r>
              <a:rPr lang="en-US" dirty="0"/>
              <a:t> occurs, in Arnstein’s words, when “participants or residents can govern a program or an institution, be in full charge of policy and managerial aspects, and be able to negotiate the conditions under which ‘outsiders’ may change them.” In citizen-control situations, for example, public funding would flow directly to a community organization, and that organization would have full control over how that funding is allocated.</a:t>
            </a:r>
          </a:p>
        </p:txBody>
      </p:sp>
      <p:sp>
        <p:nvSpPr>
          <p:cNvPr id="4" name="Slide Number Placeholder 3"/>
          <p:cNvSpPr>
            <a:spLocks noGrp="1"/>
          </p:cNvSpPr>
          <p:nvPr>
            <p:ph type="sldNum" sz="quarter" idx="5"/>
          </p:nvPr>
        </p:nvSpPr>
        <p:spPr/>
        <p:txBody>
          <a:bodyPr/>
          <a:lstStyle/>
          <a:p>
            <a:fld id="{101C71CA-B208-B848-84DB-DA00BF395F48}" type="slidenum">
              <a:rPr lang="en-US" smtClean="0"/>
              <a:t>40</a:t>
            </a:fld>
            <a:endParaRPr lang="en-US"/>
          </a:p>
        </p:txBody>
      </p:sp>
    </p:spTree>
    <p:extLst>
      <p:ext uri="{BB962C8B-B14F-4D97-AF65-F5344CB8AC3E}">
        <p14:creationId xmlns:p14="http://schemas.microsoft.com/office/powerpoint/2010/main" val="405849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Aft>
                <a:spcPts val="600"/>
              </a:spcAft>
            </a:pPr>
            <a:r>
              <a:rPr lang="en-US" dirty="0"/>
              <a:t>Sometimes citizens, especially those who are most marginalized do not want the pressure that comes with full control.  </a:t>
            </a:r>
          </a:p>
          <a:p>
            <a:pPr>
              <a:lnSpc>
                <a:spcPct val="90000"/>
              </a:lnSpc>
              <a:spcAft>
                <a:spcPts val="600"/>
              </a:spcAft>
            </a:pPr>
            <a:endParaRPr lang="en-US" dirty="0"/>
          </a:p>
          <a:p>
            <a:pPr>
              <a:lnSpc>
                <a:spcPct val="90000"/>
              </a:lnSpc>
              <a:spcAft>
                <a:spcPts val="600"/>
              </a:spcAft>
            </a:pPr>
            <a:r>
              <a:rPr lang="en-US" dirty="0"/>
              <a:t>Sometimes control is turned over to citizens without the structures to succeed to watch them fail.</a:t>
            </a:r>
          </a:p>
        </p:txBody>
      </p:sp>
      <p:sp>
        <p:nvSpPr>
          <p:cNvPr id="4" name="Slide Number Placeholder 3"/>
          <p:cNvSpPr>
            <a:spLocks noGrp="1"/>
          </p:cNvSpPr>
          <p:nvPr>
            <p:ph type="sldNum" sz="quarter" idx="5"/>
          </p:nvPr>
        </p:nvSpPr>
        <p:spPr/>
        <p:txBody>
          <a:bodyPr/>
          <a:lstStyle/>
          <a:p>
            <a:fld id="{101C71CA-B208-B848-84DB-DA00BF395F48}" type="slidenum">
              <a:rPr lang="en-US" smtClean="0"/>
              <a:t>41</a:t>
            </a:fld>
            <a:endParaRPr lang="en-US"/>
          </a:p>
        </p:txBody>
      </p:sp>
    </p:spTree>
    <p:extLst>
      <p:ext uri="{BB962C8B-B14F-4D97-AF65-F5344CB8AC3E}">
        <p14:creationId xmlns:p14="http://schemas.microsoft.com/office/powerpoint/2010/main" val="18853708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ladder metaphor is useful to think about when one considers community engaged research, there is work that doesn't fit on the ladder, but does serve to assist community members and researchers in moving from present to ideal state.</a:t>
            </a:r>
          </a:p>
          <a:p>
            <a:endParaRPr lang="en-US"/>
          </a:p>
          <a:p>
            <a:endParaRPr lang="en-US" dirty="0">
              <a:cs typeface="Calibri"/>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42</a:t>
            </a:fld>
            <a:endParaRPr lang="en-US"/>
          </a:p>
        </p:txBody>
      </p:sp>
    </p:spTree>
    <p:extLst>
      <p:ext uri="{BB962C8B-B14F-4D97-AF65-F5344CB8AC3E}">
        <p14:creationId xmlns:p14="http://schemas.microsoft.com/office/powerpoint/2010/main" val="41892004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1C71CA-B208-B848-84DB-DA00BF395F48}" type="slidenum">
              <a:rPr lang="en-US" smtClean="0"/>
              <a:t>43</a:t>
            </a:fld>
            <a:endParaRPr lang="en-US"/>
          </a:p>
        </p:txBody>
      </p:sp>
    </p:spTree>
    <p:extLst>
      <p:ext uri="{BB962C8B-B14F-4D97-AF65-F5344CB8AC3E}">
        <p14:creationId xmlns:p14="http://schemas.microsoft.com/office/powerpoint/2010/main" val="22829061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01C71CA-B208-B848-84DB-DA00BF395F48}" type="slidenum">
              <a:rPr lang="en-US" smtClean="0"/>
              <a:t>44</a:t>
            </a:fld>
            <a:endParaRPr lang="en-US"/>
          </a:p>
        </p:txBody>
      </p:sp>
    </p:spTree>
    <p:extLst>
      <p:ext uri="{BB962C8B-B14F-4D97-AF65-F5344CB8AC3E}">
        <p14:creationId xmlns:p14="http://schemas.microsoft.com/office/powerpoint/2010/main" val="2337310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come to a close, I want you to circle back and remember the why.  Remember the idea of eating broccoli, and the thought that it would probably be good for everyone.  We need to align out mission, visions, and values with this work or connect with those who are in alignment. </a:t>
            </a:r>
            <a:endParaRPr lang="en-US"/>
          </a:p>
          <a:p>
            <a:endParaRPr lang="en-US" dirty="0"/>
          </a:p>
          <a:p>
            <a:r>
              <a:rPr lang="en-US" dirty="0"/>
              <a:t>“The idea of citizen participation is a little like eating spinach: no one is against it in principle because it is good for you. Participation of the governed in their government is, in theory, the cornerstone of democracy—a revered idea that is vigorously applauded by virtually everyone. The applause is reduced to polite handclaps, however, when this principle is advocated by the have-not (Black People), Mexican-Americans, Puerto Ricans, (Native Americans), (Inuit People), and whites. And when the have-nots define participation as redistribution of power, the American consensus on the fundamental principle explodes into many shades of outright racial, ethnic, ideological, and political opposition.” </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45</a:t>
            </a:fld>
            <a:endParaRPr lang="en-US"/>
          </a:p>
        </p:txBody>
      </p:sp>
    </p:spTree>
    <p:extLst>
      <p:ext uri="{BB962C8B-B14F-4D97-AF65-F5344CB8AC3E}">
        <p14:creationId xmlns:p14="http://schemas.microsoft.com/office/powerpoint/2010/main" val="358315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want to leave you with these parting questions:</a:t>
            </a:r>
          </a:p>
          <a:p>
            <a:endParaRPr lang="en-US" dirty="0">
              <a:cs typeface="Calibri"/>
            </a:endParaRPr>
          </a:p>
          <a:p>
            <a:r>
              <a:rPr lang="en-US" dirty="0"/>
              <a:t>Where is it now?</a:t>
            </a:r>
            <a:br>
              <a:rPr lang="en-US" dirty="0">
                <a:cs typeface="+mn-lt"/>
              </a:rPr>
            </a:br>
            <a:br>
              <a:rPr lang="en-US" dirty="0">
                <a:cs typeface="+mn-lt"/>
              </a:rPr>
            </a:br>
            <a:r>
              <a:rPr lang="en-US" dirty="0"/>
              <a:t>Where would you like it to be?</a:t>
            </a:r>
            <a:br>
              <a:rPr lang="en-US" dirty="0">
                <a:cs typeface="+mn-lt"/>
              </a:rPr>
            </a:br>
            <a:br>
              <a:rPr lang="en-US" dirty="0">
                <a:cs typeface="+mn-lt"/>
              </a:rPr>
            </a:br>
            <a:r>
              <a:rPr lang="en-US" dirty="0"/>
              <a:t>How will you get there?</a:t>
            </a:r>
          </a:p>
          <a:p>
            <a:endParaRPr lang="en-US" dirty="0">
              <a:cs typeface="Calibri"/>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46</a:t>
            </a:fld>
            <a:endParaRPr lang="en-US"/>
          </a:p>
        </p:txBody>
      </p:sp>
    </p:spTree>
    <p:extLst>
      <p:ext uri="{BB962C8B-B14F-4D97-AF65-F5344CB8AC3E}">
        <p14:creationId xmlns:p14="http://schemas.microsoft.com/office/powerpoint/2010/main" val="3641427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Continue the conversation externally as well..</a:t>
            </a:r>
          </a:p>
        </p:txBody>
      </p:sp>
      <p:sp>
        <p:nvSpPr>
          <p:cNvPr id="4" name="Slide Number Placeholder 3"/>
          <p:cNvSpPr>
            <a:spLocks noGrp="1"/>
          </p:cNvSpPr>
          <p:nvPr>
            <p:ph type="sldNum" sz="quarter" idx="5"/>
          </p:nvPr>
        </p:nvSpPr>
        <p:spPr/>
        <p:txBody>
          <a:bodyPr/>
          <a:lstStyle/>
          <a:p>
            <a:fld id="{101C71CA-B208-B848-84DB-DA00BF395F48}" type="slidenum">
              <a:rPr lang="en-US" smtClean="0"/>
              <a:t>47</a:t>
            </a:fld>
            <a:endParaRPr lang="en-US"/>
          </a:p>
        </p:txBody>
      </p:sp>
    </p:spTree>
    <p:extLst>
      <p:ext uri="{BB962C8B-B14F-4D97-AF65-F5344CB8AC3E}">
        <p14:creationId xmlns:p14="http://schemas.microsoft.com/office/powerpoint/2010/main" val="23364620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 can learn more about The Equity Center and our work by visiting, virginiaequitycenter.org </a:t>
            </a:r>
          </a:p>
          <a:p>
            <a:endParaRPr lang="en-US" dirty="0">
              <a:cs typeface="Calibri"/>
            </a:endParaRPr>
          </a:p>
          <a:p>
            <a:r>
              <a:rPr lang="en-US" dirty="0">
                <a:cs typeface="Calibri"/>
              </a:rPr>
              <a:t>And more about the ladder of citizen participation by visiting organizingengagement.org </a:t>
            </a:r>
          </a:p>
          <a:p>
            <a:endParaRPr lang="en-US" dirty="0">
              <a:cs typeface="Calibri"/>
            </a:endParaRPr>
          </a:p>
          <a:p>
            <a:r>
              <a:rPr lang="en-US" dirty="0">
                <a:cs typeface="Calibri"/>
              </a:rPr>
              <a:t>Thank you!</a:t>
            </a:r>
          </a:p>
        </p:txBody>
      </p:sp>
      <p:sp>
        <p:nvSpPr>
          <p:cNvPr id="4" name="Slide Number Placeholder 3"/>
          <p:cNvSpPr>
            <a:spLocks noGrp="1"/>
          </p:cNvSpPr>
          <p:nvPr>
            <p:ph type="sldNum" sz="quarter" idx="5"/>
          </p:nvPr>
        </p:nvSpPr>
        <p:spPr/>
        <p:txBody>
          <a:bodyPr/>
          <a:lstStyle/>
          <a:p>
            <a:fld id="{101C71CA-B208-B848-84DB-DA00BF395F48}" type="slidenum">
              <a:rPr lang="en-US" smtClean="0"/>
              <a:t>48</a:t>
            </a:fld>
            <a:endParaRPr lang="en-US"/>
          </a:p>
        </p:txBody>
      </p:sp>
    </p:spTree>
    <p:extLst>
      <p:ext uri="{BB962C8B-B14F-4D97-AF65-F5344CB8AC3E}">
        <p14:creationId xmlns:p14="http://schemas.microsoft.com/office/powerpoint/2010/main" val="685111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know what all of you are thinking.  So what!  Right! Many companies, schools, and orgs have vision, mission, and values statements that appear on the website, in annual reports, and conversations when talking to funders, and our do to, but they also live in the work that we do, and we are always checking ourselves and others when it come to the centering of our mission.</a:t>
            </a:r>
          </a:p>
          <a:p>
            <a:endParaRPr lang="en-US" dirty="0">
              <a:cs typeface="Calibri"/>
            </a:endParaRPr>
          </a:p>
          <a:p>
            <a:r>
              <a:rPr lang="en-US" dirty="0">
                <a:cs typeface="Calibri"/>
              </a:rPr>
              <a:t>I am hopeful that by now you have been able to make the connection between my work and work of my colleagues at the Equity Center to community engaged research, it is, in essence what we do connect to community engaged research. </a:t>
            </a:r>
          </a:p>
        </p:txBody>
      </p:sp>
      <p:sp>
        <p:nvSpPr>
          <p:cNvPr id="4" name="Slide Number Placeholder 3"/>
          <p:cNvSpPr>
            <a:spLocks noGrp="1"/>
          </p:cNvSpPr>
          <p:nvPr>
            <p:ph type="sldNum" sz="quarter" idx="5"/>
          </p:nvPr>
        </p:nvSpPr>
        <p:spPr/>
        <p:txBody>
          <a:bodyPr/>
          <a:lstStyle/>
          <a:p>
            <a:fld id="{101C71CA-B208-B848-84DB-DA00BF395F48}" type="slidenum">
              <a:rPr lang="en-US" smtClean="0"/>
              <a:t>5</a:t>
            </a:fld>
            <a:endParaRPr lang="en-US"/>
          </a:p>
        </p:txBody>
      </p:sp>
    </p:spTree>
    <p:extLst>
      <p:ext uri="{BB962C8B-B14F-4D97-AF65-F5344CB8AC3E}">
        <p14:creationId xmlns:p14="http://schemas.microsoft.com/office/powerpoint/2010/main" val="2864190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Community engagement or citizen participation is an idea that not many people disagree with, in fact Sherry Arnstein, who will talk  a lot about today describes it as being similar to eating spinach!  </a:t>
            </a:r>
            <a:endParaRPr lang="en-US">
              <a:cs typeface="Calibri"/>
            </a:endParaRPr>
          </a:p>
          <a:p>
            <a:r>
              <a:rPr lang="en-US" dirty="0">
                <a:cs typeface="Calibri"/>
              </a:rPr>
              <a:t>No one will disagree that it shouldn't be done, at least at first, but when this is applied to certain groups of people and when these people define participation as the redistribution of power there is often, not just light resistance but an explosion of opposition.</a:t>
            </a:r>
          </a:p>
          <a:p>
            <a:r>
              <a:rPr lang="en-US" dirty="0">
                <a:cs typeface="Calibri"/>
              </a:rPr>
              <a:t>So if, you, or your organization want to engage the community, but not Black folk, Latinx folk, Native folks, rural folks, poor folks then you are missing the mark, that is to say...</a:t>
            </a:r>
          </a:p>
        </p:txBody>
      </p:sp>
      <p:sp>
        <p:nvSpPr>
          <p:cNvPr id="4" name="Slide Number Placeholder 3"/>
          <p:cNvSpPr>
            <a:spLocks noGrp="1"/>
          </p:cNvSpPr>
          <p:nvPr>
            <p:ph type="sldNum" sz="quarter" idx="5"/>
          </p:nvPr>
        </p:nvSpPr>
        <p:spPr/>
        <p:txBody>
          <a:bodyPr/>
          <a:lstStyle/>
          <a:p>
            <a:fld id="{101C71CA-B208-B848-84DB-DA00BF395F48}" type="slidenum">
              <a:rPr lang="en-US" smtClean="0"/>
              <a:t>6</a:t>
            </a:fld>
            <a:endParaRPr lang="en-US"/>
          </a:p>
        </p:txBody>
      </p:sp>
    </p:spTree>
    <p:extLst>
      <p:ext uri="{BB962C8B-B14F-4D97-AF65-F5344CB8AC3E}">
        <p14:creationId xmlns:p14="http://schemas.microsoft.com/office/powerpoint/2010/main" val="2193707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That I want to caution you</a:t>
            </a:r>
          </a:p>
          <a:p>
            <a:r>
              <a:rPr lang="en-US" dirty="0">
                <a:cs typeface="Calibri"/>
              </a:rPr>
              <a:t> Don't let </a:t>
            </a:r>
            <a:r>
              <a:rPr lang="en-US" dirty="0"/>
              <a:t>your attempts at Community Involvement be performative. </a:t>
            </a:r>
            <a:endParaRPr lang="en-US"/>
          </a:p>
          <a:p>
            <a:r>
              <a:rPr lang="en-US" dirty="0"/>
              <a:t>Instead really work to see how the work that you do aligns with your vision, mission, and values or does not, and if the alignment doesn't exist it might be time to take another look.</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7</a:t>
            </a:fld>
            <a:endParaRPr lang="en-US"/>
          </a:p>
        </p:txBody>
      </p:sp>
    </p:spTree>
    <p:extLst>
      <p:ext uri="{BB962C8B-B14F-4D97-AF65-F5344CB8AC3E}">
        <p14:creationId xmlns:p14="http://schemas.microsoft.com/office/powerpoint/2010/main" val="4039624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Equity Center Value</a:t>
            </a:r>
          </a:p>
          <a:p>
            <a:r>
              <a:rPr lang="en-US" b="1" dirty="0"/>
              <a:t>Traditional Research Approach</a:t>
            </a:r>
            <a:endParaRPr lang="en-US" b="1" dirty="0">
              <a:cs typeface="Calibri"/>
            </a:endParaRPr>
          </a:p>
          <a:p>
            <a:r>
              <a:rPr lang="en-US" b="1" dirty="0"/>
              <a:t>UVA Equity Center Research Approach</a:t>
            </a:r>
            <a:endParaRPr lang="en-US" b="1" dirty="0">
              <a:cs typeface="Calibri"/>
            </a:endParaRPr>
          </a:p>
          <a:p>
            <a:r>
              <a:rPr lang="en-US" dirty="0"/>
              <a:t>Authentic Partnership</a:t>
            </a:r>
            <a:endParaRPr lang="en-US" dirty="0">
              <a:cs typeface="Calibri"/>
            </a:endParaRPr>
          </a:p>
          <a:p>
            <a:r>
              <a:rPr lang="en-US" dirty="0"/>
              <a:t>Traditional Research Approach - Absence of partnerships, or superficial involvement with community partners</a:t>
            </a:r>
            <a:endParaRPr lang="en-US" dirty="0">
              <a:cs typeface="Calibri"/>
            </a:endParaRPr>
          </a:p>
          <a:p>
            <a:r>
              <a:rPr lang="en-US" dirty="0"/>
              <a:t>Equity Center Approach - Research WITH community members that is authentic, honest, and transparent in an iterative manner.  </a:t>
            </a:r>
            <a:endParaRPr lang="en-US" dirty="0">
              <a:cs typeface="Calibri"/>
            </a:endParaRPr>
          </a:p>
          <a:p>
            <a:endParaRPr lang="en-US" dirty="0">
              <a:cs typeface="Calibri"/>
            </a:endParaRPr>
          </a:p>
          <a:p>
            <a:r>
              <a:rPr lang="en-US" dirty="0">
                <a:cs typeface="Calibri"/>
              </a:rPr>
              <a:t>Now let’s take a few minutes to discuss.  At your table please talk about what you have heard so far.  Consider:</a:t>
            </a:r>
          </a:p>
          <a:p>
            <a:r>
              <a:rPr lang="en-US" dirty="0">
                <a:cs typeface="Calibri"/>
              </a:rPr>
              <a:t>1. This lady is crazy!</a:t>
            </a:r>
          </a:p>
          <a:p>
            <a:r>
              <a:rPr lang="en-US" dirty="0">
                <a:cs typeface="Calibri"/>
              </a:rPr>
              <a:t>2. Does the idea of community engaged research fit with the vision, mission, and values of my organization </a:t>
            </a:r>
          </a:p>
          <a:p>
            <a:r>
              <a:rPr lang="en-US" dirty="0">
                <a:cs typeface="Calibri"/>
              </a:rPr>
              <a:t>3. What about my own values</a:t>
            </a:r>
          </a:p>
          <a:p>
            <a:endParaRPr lang="en-US" dirty="0">
              <a:cs typeface="Calibri"/>
            </a:endParaRPr>
          </a:p>
        </p:txBody>
      </p:sp>
      <p:sp>
        <p:nvSpPr>
          <p:cNvPr id="4" name="Slide Number Placeholder 3"/>
          <p:cNvSpPr>
            <a:spLocks noGrp="1"/>
          </p:cNvSpPr>
          <p:nvPr>
            <p:ph type="sldNum" sz="quarter" idx="5"/>
          </p:nvPr>
        </p:nvSpPr>
        <p:spPr/>
        <p:txBody>
          <a:bodyPr/>
          <a:lstStyle/>
          <a:p>
            <a:fld id="{101C71CA-B208-B848-84DB-DA00BF395F48}" type="slidenum">
              <a:rPr lang="en-US" smtClean="0"/>
              <a:t>8</a:t>
            </a:fld>
            <a:endParaRPr lang="en-US"/>
          </a:p>
        </p:txBody>
      </p:sp>
    </p:spTree>
    <p:extLst>
      <p:ext uri="{BB962C8B-B14F-4D97-AF65-F5344CB8AC3E}">
        <p14:creationId xmlns:p14="http://schemas.microsoft.com/office/powerpoint/2010/main" val="1743756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am hopeful that you enjoyed the opportunity to talk with other attendees.  We have baked in more time for you to do so later. Right now I want to tell you about some of the community engaged work that the Equity Center is engaged in.</a:t>
            </a:r>
          </a:p>
        </p:txBody>
      </p:sp>
      <p:sp>
        <p:nvSpPr>
          <p:cNvPr id="4" name="Slide Number Placeholder 3"/>
          <p:cNvSpPr>
            <a:spLocks noGrp="1"/>
          </p:cNvSpPr>
          <p:nvPr>
            <p:ph type="sldNum" sz="quarter" idx="5"/>
          </p:nvPr>
        </p:nvSpPr>
        <p:spPr/>
        <p:txBody>
          <a:bodyPr/>
          <a:lstStyle/>
          <a:p>
            <a:fld id="{101C71CA-B208-B848-84DB-DA00BF395F48}" type="slidenum">
              <a:rPr lang="en-US" smtClean="0"/>
              <a:t>9</a:t>
            </a:fld>
            <a:endParaRPr lang="en-US"/>
          </a:p>
        </p:txBody>
      </p:sp>
    </p:spTree>
    <p:extLst>
      <p:ext uri="{BB962C8B-B14F-4D97-AF65-F5344CB8AC3E}">
        <p14:creationId xmlns:p14="http://schemas.microsoft.com/office/powerpoint/2010/main" val="3332820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22B1-D683-154A-9EE6-DF0E682B6C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6769EA-3360-4D4A-B919-C548D8C1A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9DF270-7F0D-634D-98C0-9C33060FD177}"/>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5" name="Footer Placeholder 4">
            <a:extLst>
              <a:ext uri="{FF2B5EF4-FFF2-40B4-BE49-F238E27FC236}">
                <a16:creationId xmlns:a16="http://schemas.microsoft.com/office/drawing/2014/main" id="{E0991802-F9B1-C64C-ACA3-5CFC2AD3F3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1D6DA-FB96-1646-AAA0-73CE26A83739}"/>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180101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8FF62-5F63-1D41-A63B-0EBD9AD29F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F8923F-7704-B54C-9222-2C9ACC2FF57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7A0D98-ED6D-0246-99FB-3C7087AB2B50}"/>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5" name="Footer Placeholder 4">
            <a:extLst>
              <a:ext uri="{FF2B5EF4-FFF2-40B4-BE49-F238E27FC236}">
                <a16:creationId xmlns:a16="http://schemas.microsoft.com/office/drawing/2014/main" id="{79C45EF0-8A0F-F24F-86CC-6170C0838D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9C0981-AD58-A141-8BFC-1B917BC0ADDC}"/>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2608717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6EB649-349C-2442-B24F-08F7A33C38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49B5E2-EC91-074C-830D-A9781D0400B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02880-F6C6-0944-B450-890585235DED}"/>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5" name="Footer Placeholder 4">
            <a:extLst>
              <a:ext uri="{FF2B5EF4-FFF2-40B4-BE49-F238E27FC236}">
                <a16:creationId xmlns:a16="http://schemas.microsoft.com/office/drawing/2014/main" id="{5D0CC007-2F67-D143-ADDB-0534E0CC7E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F9D66A-563C-8048-BACE-ED23AC013A1D}"/>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3342260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A1C012-8297-4361-ACE8-A2509FB18911}"/>
              </a:ext>
            </a:extLst>
          </p:cNvPr>
          <p:cNvSpPr/>
          <p:nvPr/>
        </p:nvSpPr>
        <p:spPr>
          <a:xfrm>
            <a:off x="0" y="4206240"/>
            <a:ext cx="12192000" cy="26517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EC2572-8518-46FF-8F60-FE2963DF4A6E}"/>
              </a:ext>
            </a:extLst>
          </p:cNvPr>
          <p:cNvSpPr>
            <a:spLocks noGrp="1"/>
          </p:cNvSpPr>
          <p:nvPr>
            <p:ph type="ctrTitle"/>
          </p:nvPr>
        </p:nvSpPr>
        <p:spPr>
          <a:xfrm>
            <a:off x="960120" y="640080"/>
            <a:ext cx="10268712" cy="3227832"/>
          </a:xfrm>
        </p:spPr>
        <p:txBody>
          <a:bodyPr anchor="b">
            <a:normAutofit/>
          </a:bodyPr>
          <a:lstStyle>
            <a:lvl1pPr algn="ctr">
              <a:defRPr sz="8800" baseline="0">
                <a:solidFill>
                  <a:schemeClr val="tx1"/>
                </a:solidFill>
              </a:defRPr>
            </a:lvl1pPr>
          </a:lstStyle>
          <a:p>
            <a:r>
              <a:rPr lang="en-US" dirty="0"/>
              <a:t>Click to edit Master title style</a:t>
            </a:r>
          </a:p>
        </p:txBody>
      </p:sp>
      <p:sp>
        <p:nvSpPr>
          <p:cNvPr id="3" name="Subtitle 2">
            <a:extLst>
              <a:ext uri="{FF2B5EF4-FFF2-40B4-BE49-F238E27FC236}">
                <a16:creationId xmlns:a16="http://schemas.microsoft.com/office/drawing/2014/main" id="{A7A0C76A-7715-48A4-8CF5-14BBF61962A1}"/>
              </a:ext>
            </a:extLst>
          </p:cNvPr>
          <p:cNvSpPr>
            <a:spLocks noGrp="1"/>
          </p:cNvSpPr>
          <p:nvPr>
            <p:ph type="subTitle" idx="1"/>
          </p:nvPr>
        </p:nvSpPr>
        <p:spPr>
          <a:xfrm>
            <a:off x="960120" y="4526280"/>
            <a:ext cx="10268712" cy="1508760"/>
          </a:xfrm>
        </p:spPr>
        <p:txBody>
          <a:bodyPr>
            <a:normAutofit/>
          </a:bodyPr>
          <a:lstStyle>
            <a:lvl1pPr marL="0" indent="0" algn="ctr">
              <a:buNone/>
              <a:defRPr sz="36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1" name="Date Placeholder 10">
            <a:extLst>
              <a:ext uri="{FF2B5EF4-FFF2-40B4-BE49-F238E27FC236}">
                <a16:creationId xmlns:a16="http://schemas.microsoft.com/office/drawing/2014/main" id="{52D4EF84-F7DF-49C5-9285-301284ADB99A}"/>
              </a:ext>
            </a:extLst>
          </p:cNvPr>
          <p:cNvSpPr>
            <a:spLocks noGrp="1"/>
          </p:cNvSpPr>
          <p:nvPr>
            <p:ph type="dt" sz="half" idx="10"/>
          </p:nvPr>
        </p:nvSpPr>
        <p:spPr/>
        <p:txBody>
          <a:bodyPr/>
          <a:lstStyle>
            <a:lvl1pPr>
              <a:defRPr>
                <a:solidFill>
                  <a:schemeClr val="bg1"/>
                </a:solidFill>
              </a:defRPr>
            </a:lvl1pPr>
          </a:lstStyle>
          <a:p>
            <a:pPr algn="r"/>
            <a:fld id="{A37D6D71-8B28-4ED6-B932-04B197003D23}" type="datetimeFigureOut">
              <a:rPr lang="en-US" smtClean="0"/>
              <a:pPr algn="r"/>
              <a:t>5/25/2022</a:t>
            </a:fld>
            <a:endParaRPr lang="en-US" dirty="0"/>
          </a:p>
        </p:txBody>
      </p:sp>
      <p:sp>
        <p:nvSpPr>
          <p:cNvPr id="12" name="Footer Placeholder 11">
            <a:extLst>
              <a:ext uri="{FF2B5EF4-FFF2-40B4-BE49-F238E27FC236}">
                <a16:creationId xmlns:a16="http://schemas.microsoft.com/office/drawing/2014/main" id="{81266E04-79AF-49EF-86BC-DB29D304BBEC}"/>
              </a:ext>
            </a:extLst>
          </p:cNvPr>
          <p:cNvSpPr>
            <a:spLocks noGrp="1"/>
          </p:cNvSpPr>
          <p:nvPr>
            <p:ph type="ftr" sz="quarter" idx="11"/>
          </p:nvPr>
        </p:nvSpPr>
        <p:spPr/>
        <p:txBody>
          <a:bodyPr/>
          <a:lstStyle>
            <a:lvl1pPr>
              <a:defRPr>
                <a:solidFill>
                  <a:schemeClr val="bg1"/>
                </a:solidFill>
              </a:defRPr>
            </a:lvl1pPr>
          </a:lstStyle>
          <a:p>
            <a:endParaRPr lang="en-US" dirty="0">
              <a:solidFill>
                <a:schemeClr val="bg1"/>
              </a:solidFill>
            </a:endParaRPr>
          </a:p>
        </p:txBody>
      </p:sp>
      <p:sp>
        <p:nvSpPr>
          <p:cNvPr id="13" name="Slide Number Placeholder 12">
            <a:extLst>
              <a:ext uri="{FF2B5EF4-FFF2-40B4-BE49-F238E27FC236}">
                <a16:creationId xmlns:a16="http://schemas.microsoft.com/office/drawing/2014/main" id="{90DF5B53-9A9A-46CE-A910-25ADA58753A8}"/>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970223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0910-921F-4143-AB01-0F0AFC2908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0182FC-5A0B-4C24-A6ED-990ED5BA90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6172F4-3DB0-4AE3-8926-081B78034C68}"/>
              </a:ext>
            </a:extLst>
          </p:cNvPr>
          <p:cNvSpPr>
            <a:spLocks noGrp="1"/>
          </p:cNvSpPr>
          <p:nvPr>
            <p:ph type="dt" sz="half" idx="10"/>
          </p:nvPr>
        </p:nvSpPr>
        <p:spPr/>
        <p:txBody>
          <a:bodyPr/>
          <a:lstStyle/>
          <a:p>
            <a:pPr algn="r"/>
            <a:fld id="{A37D6D71-8B28-4ED6-B932-04B197003D23}" type="datetimeFigureOut">
              <a:rPr lang="en-US" smtClean="0"/>
              <a:pPr algn="r"/>
              <a:t>5/25/2022</a:t>
            </a:fld>
            <a:endParaRPr lang="en-US" dirty="0"/>
          </a:p>
        </p:txBody>
      </p:sp>
      <p:sp>
        <p:nvSpPr>
          <p:cNvPr id="8" name="Footer Placeholder 7">
            <a:extLst>
              <a:ext uri="{FF2B5EF4-FFF2-40B4-BE49-F238E27FC236}">
                <a16:creationId xmlns:a16="http://schemas.microsoft.com/office/drawing/2014/main" id="{825F1358-C731-465B-BCB1-2CCBFD6ECF7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C8D59536-57D3-4C8A-A207-568465A32E4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08788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1E0804-8E9E-4C6E-B18D-44FE715B239E}"/>
              </a:ext>
            </a:extLst>
          </p:cNvPr>
          <p:cNvSpPr/>
          <p:nvPr/>
        </p:nvSpPr>
        <p:spPr>
          <a:xfrm>
            <a:off x="0" y="0"/>
            <a:ext cx="12192000" cy="4224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78AA1-17A5-44BF-8791-EACDA31F5D86}"/>
              </a:ext>
            </a:extLst>
          </p:cNvPr>
          <p:cNvSpPr>
            <a:spLocks noGrp="1"/>
          </p:cNvSpPr>
          <p:nvPr>
            <p:ph type="title"/>
          </p:nvPr>
        </p:nvSpPr>
        <p:spPr>
          <a:xfrm>
            <a:off x="960120" y="768096"/>
            <a:ext cx="10268712" cy="3136392"/>
          </a:xfrm>
        </p:spPr>
        <p:txBody>
          <a:bodyPr anchor="b">
            <a:normAutofit/>
          </a:bodyPr>
          <a:lstStyle>
            <a:lvl1pPr>
              <a:defRPr sz="72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01203A5-DA79-4778-AB85-150365748494}"/>
              </a:ext>
            </a:extLst>
          </p:cNvPr>
          <p:cNvSpPr>
            <a:spLocks noGrp="1"/>
          </p:cNvSpPr>
          <p:nvPr>
            <p:ph type="body" idx="1"/>
          </p:nvPr>
        </p:nvSpPr>
        <p:spPr>
          <a:xfrm>
            <a:off x="960120" y="4544568"/>
            <a:ext cx="10268712" cy="1545336"/>
          </a:xfrm>
        </p:spPr>
        <p:txBody>
          <a:bodyPr>
            <a:normAutofit/>
          </a:bodyPr>
          <a:lstStyle>
            <a:lvl1pPr marL="0" indent="0">
              <a:buNone/>
              <a:defRPr sz="3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Date Placeholder 8">
            <a:extLst>
              <a:ext uri="{FF2B5EF4-FFF2-40B4-BE49-F238E27FC236}">
                <a16:creationId xmlns:a16="http://schemas.microsoft.com/office/drawing/2014/main" id="{CE3B1B5E-0912-44AE-BAED-70B980E53915}"/>
              </a:ext>
            </a:extLst>
          </p:cNvPr>
          <p:cNvSpPr>
            <a:spLocks noGrp="1"/>
          </p:cNvSpPr>
          <p:nvPr>
            <p:ph type="dt" sz="half" idx="10"/>
          </p:nvPr>
        </p:nvSpPr>
        <p:spPr/>
        <p:txBody>
          <a:bodyPr/>
          <a:lstStyle/>
          <a:p>
            <a:pPr algn="r"/>
            <a:fld id="{A37D6D71-8B28-4ED6-B932-04B197003D23}" type="datetimeFigureOut">
              <a:rPr lang="en-US" smtClean="0"/>
              <a:pPr algn="r"/>
              <a:t>5/25/2022</a:t>
            </a:fld>
            <a:endParaRPr lang="en-US" dirty="0"/>
          </a:p>
        </p:txBody>
      </p:sp>
      <p:sp>
        <p:nvSpPr>
          <p:cNvPr id="10" name="Footer Placeholder 9">
            <a:extLst>
              <a:ext uri="{FF2B5EF4-FFF2-40B4-BE49-F238E27FC236}">
                <a16:creationId xmlns:a16="http://schemas.microsoft.com/office/drawing/2014/main" id="{346C82F1-A7B2-4F03-A26B-59D79BF5BFD5}"/>
              </a:ext>
            </a:extLst>
          </p:cNvPr>
          <p:cNvSpPr>
            <a:spLocks noGrp="1"/>
          </p:cNvSpPr>
          <p:nvPr>
            <p:ph type="ftr" sz="quarter" idx="11"/>
          </p:nvPr>
        </p:nvSpPr>
        <p:spPr/>
        <p:txBody>
          <a:bodyPr/>
          <a:lstStyle/>
          <a:p>
            <a:endParaRPr lang="en-US" dirty="0">
              <a:solidFill>
                <a:schemeClr val="tx1"/>
              </a:solidFill>
            </a:endParaRPr>
          </a:p>
        </p:txBody>
      </p:sp>
      <p:sp>
        <p:nvSpPr>
          <p:cNvPr id="11" name="Slide Number Placeholder 10">
            <a:extLst>
              <a:ext uri="{FF2B5EF4-FFF2-40B4-BE49-F238E27FC236}">
                <a16:creationId xmlns:a16="http://schemas.microsoft.com/office/drawing/2014/main" id="{B1DC1ABC-47A9-477B-A29D-F6690EE6B532}"/>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454598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5F398-F05F-4793-9FA5-5B817EB95A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17F1CD-2CD4-4BBB-AB36-73A20B1A8D69}"/>
              </a:ext>
            </a:extLst>
          </p:cNvPr>
          <p:cNvSpPr>
            <a:spLocks noGrp="1"/>
          </p:cNvSpPr>
          <p:nvPr>
            <p:ph sz="half" idx="1"/>
          </p:nvPr>
        </p:nvSpPr>
        <p:spPr>
          <a:xfrm>
            <a:off x="960120" y="2587752"/>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D67BBE02-B884-4CCC-9CBD-13B792BBA2BE}"/>
              </a:ext>
            </a:extLst>
          </p:cNvPr>
          <p:cNvSpPr>
            <a:spLocks noGrp="1"/>
          </p:cNvSpPr>
          <p:nvPr>
            <p:ph sz="half" idx="2"/>
          </p:nvPr>
        </p:nvSpPr>
        <p:spPr>
          <a:xfrm>
            <a:off x="6412992" y="2583371"/>
            <a:ext cx="481584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11">
            <a:extLst>
              <a:ext uri="{FF2B5EF4-FFF2-40B4-BE49-F238E27FC236}">
                <a16:creationId xmlns:a16="http://schemas.microsoft.com/office/drawing/2014/main" id="{B7FBE509-AA68-4D63-A589-AD5DE7FFFECA}"/>
              </a:ext>
            </a:extLst>
          </p:cNvPr>
          <p:cNvSpPr>
            <a:spLocks noGrp="1"/>
          </p:cNvSpPr>
          <p:nvPr>
            <p:ph type="dt" sz="half" idx="10"/>
          </p:nvPr>
        </p:nvSpPr>
        <p:spPr/>
        <p:txBody>
          <a:bodyPr/>
          <a:lstStyle/>
          <a:p>
            <a:pPr algn="r"/>
            <a:fld id="{A37D6D71-8B28-4ED6-B932-04B197003D23}" type="datetimeFigureOut">
              <a:rPr lang="en-US" smtClean="0"/>
              <a:pPr algn="r"/>
              <a:t>5/25/2022</a:t>
            </a:fld>
            <a:endParaRPr lang="en-US" dirty="0"/>
          </a:p>
        </p:txBody>
      </p:sp>
      <p:sp>
        <p:nvSpPr>
          <p:cNvPr id="13" name="Footer Placeholder 12">
            <a:extLst>
              <a:ext uri="{FF2B5EF4-FFF2-40B4-BE49-F238E27FC236}">
                <a16:creationId xmlns:a16="http://schemas.microsoft.com/office/drawing/2014/main" id="{9C1A4D52-57E4-4F45-BC2C-9FD73E9CEC59}"/>
              </a:ext>
            </a:extLst>
          </p:cNvPr>
          <p:cNvSpPr>
            <a:spLocks noGrp="1"/>
          </p:cNvSpPr>
          <p:nvPr>
            <p:ph type="ftr" sz="quarter" idx="11"/>
          </p:nvPr>
        </p:nvSpPr>
        <p:spPr/>
        <p:txBody>
          <a:bodyPr/>
          <a:lstStyle/>
          <a:p>
            <a:endParaRPr lang="en-US" dirty="0">
              <a:solidFill>
                <a:schemeClr val="tx1"/>
              </a:solidFill>
            </a:endParaRPr>
          </a:p>
        </p:txBody>
      </p:sp>
      <p:sp>
        <p:nvSpPr>
          <p:cNvPr id="14" name="Slide Number Placeholder 13">
            <a:extLst>
              <a:ext uri="{FF2B5EF4-FFF2-40B4-BE49-F238E27FC236}">
                <a16:creationId xmlns:a16="http://schemas.microsoft.com/office/drawing/2014/main" id="{E76AD5E1-358D-4236-85AE-74713259EF08}"/>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1070909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287D32C-166A-4FBE-B24D-C25769095429}"/>
              </a:ext>
            </a:extLst>
          </p:cNvPr>
          <p:cNvSpPr>
            <a:spLocks noGrp="1"/>
          </p:cNvSpPr>
          <p:nvPr>
            <p:ph type="body" idx="1"/>
          </p:nvPr>
        </p:nvSpPr>
        <p:spPr>
          <a:xfrm>
            <a:off x="960121"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9EC567-F249-462A-B71A-9C40D50E26AA}"/>
              </a:ext>
            </a:extLst>
          </p:cNvPr>
          <p:cNvSpPr>
            <a:spLocks noGrp="1"/>
          </p:cNvSpPr>
          <p:nvPr>
            <p:ph sz="half" idx="2"/>
          </p:nvPr>
        </p:nvSpPr>
        <p:spPr>
          <a:xfrm>
            <a:off x="960120"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BB7D2C6-69D1-4DE4-BF68-5FB0623DB9E3}"/>
              </a:ext>
            </a:extLst>
          </p:cNvPr>
          <p:cNvSpPr>
            <a:spLocks noGrp="1"/>
          </p:cNvSpPr>
          <p:nvPr>
            <p:ph type="body" sz="quarter" idx="3"/>
          </p:nvPr>
        </p:nvSpPr>
        <p:spPr>
          <a:xfrm>
            <a:off x="6409944" y="2587752"/>
            <a:ext cx="4818888" cy="892048"/>
          </a:xfrm>
        </p:spPr>
        <p:txBody>
          <a:bodyPr anchor="ctr"/>
          <a:lstStyle>
            <a:lvl1pPr marL="0" indent="0">
              <a:buNone/>
              <a:defRPr sz="26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367CC7-ED09-4F8D-A39A-C5969D33B9F8}"/>
              </a:ext>
            </a:extLst>
          </p:cNvPr>
          <p:cNvSpPr>
            <a:spLocks noGrp="1"/>
          </p:cNvSpPr>
          <p:nvPr>
            <p:ph sz="quarter" idx="4"/>
          </p:nvPr>
        </p:nvSpPr>
        <p:spPr>
          <a:xfrm>
            <a:off x="6409944" y="3594538"/>
            <a:ext cx="4818888" cy="25868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5F92A44F-DE98-4FB5-B474-5DCCDD267A79}"/>
              </a:ext>
            </a:extLst>
          </p:cNvPr>
          <p:cNvSpPr>
            <a:spLocks noGrp="1"/>
          </p:cNvSpPr>
          <p:nvPr>
            <p:ph type="dt" sz="half" idx="10"/>
          </p:nvPr>
        </p:nvSpPr>
        <p:spPr/>
        <p:txBody>
          <a:bodyPr/>
          <a:lstStyle/>
          <a:p>
            <a:pPr algn="r"/>
            <a:fld id="{A37D6D71-8B28-4ED6-B932-04B197003D23}" type="datetimeFigureOut">
              <a:rPr lang="en-US" smtClean="0"/>
              <a:pPr algn="r"/>
              <a:t>5/25/2022</a:t>
            </a:fld>
            <a:endParaRPr lang="en-US" dirty="0"/>
          </a:p>
        </p:txBody>
      </p:sp>
      <p:sp>
        <p:nvSpPr>
          <p:cNvPr id="11" name="Footer Placeholder 10">
            <a:extLst>
              <a:ext uri="{FF2B5EF4-FFF2-40B4-BE49-F238E27FC236}">
                <a16:creationId xmlns:a16="http://schemas.microsoft.com/office/drawing/2014/main" id="{3ACC79DA-A9E4-4E93-93F1-81907A901BBB}"/>
              </a:ext>
            </a:extLst>
          </p:cNvPr>
          <p:cNvSpPr>
            <a:spLocks noGrp="1"/>
          </p:cNvSpPr>
          <p:nvPr>
            <p:ph type="ftr" sz="quarter" idx="11"/>
          </p:nvPr>
        </p:nvSpPr>
        <p:spPr/>
        <p:txBody>
          <a:bodyPr/>
          <a:lstStyle/>
          <a:p>
            <a:endParaRPr lang="en-US" dirty="0">
              <a:solidFill>
                <a:schemeClr val="tx1"/>
              </a:solidFill>
            </a:endParaRPr>
          </a:p>
        </p:txBody>
      </p:sp>
      <p:sp>
        <p:nvSpPr>
          <p:cNvPr id="12" name="Slide Number Placeholder 11">
            <a:extLst>
              <a:ext uri="{FF2B5EF4-FFF2-40B4-BE49-F238E27FC236}">
                <a16:creationId xmlns:a16="http://schemas.microsoft.com/office/drawing/2014/main" id="{404DFE57-AA80-4ED8-AD77-35CC56F3FBC6}"/>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3" name="Title 12">
            <a:extLst>
              <a:ext uri="{FF2B5EF4-FFF2-40B4-BE49-F238E27FC236}">
                <a16:creationId xmlns:a16="http://schemas.microsoft.com/office/drawing/2014/main" id="{FB62259C-ADDF-4293-AD3B-AB2E04A7483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79108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7BA0-DC57-452F-85B7-C979AA690920}"/>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F1C53797-8D72-4774-AC93-EB9FDD650CCD}"/>
              </a:ext>
            </a:extLst>
          </p:cNvPr>
          <p:cNvSpPr>
            <a:spLocks noGrp="1"/>
          </p:cNvSpPr>
          <p:nvPr>
            <p:ph type="dt" sz="half" idx="10"/>
          </p:nvPr>
        </p:nvSpPr>
        <p:spPr/>
        <p:txBody>
          <a:bodyPr/>
          <a:lstStyle/>
          <a:p>
            <a:pPr algn="r"/>
            <a:fld id="{A37D6D71-8B28-4ED6-B932-04B197003D23}" type="datetimeFigureOut">
              <a:rPr lang="en-US" smtClean="0"/>
              <a:pPr algn="r"/>
              <a:t>5/25/2022</a:t>
            </a:fld>
            <a:endParaRPr lang="en-US" dirty="0"/>
          </a:p>
        </p:txBody>
      </p:sp>
      <p:sp>
        <p:nvSpPr>
          <p:cNvPr id="7" name="Footer Placeholder 6">
            <a:extLst>
              <a:ext uri="{FF2B5EF4-FFF2-40B4-BE49-F238E27FC236}">
                <a16:creationId xmlns:a16="http://schemas.microsoft.com/office/drawing/2014/main" id="{9E945AB7-1A32-4516-ABF9-B40958AE2E73}"/>
              </a:ext>
            </a:extLst>
          </p:cNvPr>
          <p:cNvSpPr>
            <a:spLocks noGrp="1"/>
          </p:cNvSpPr>
          <p:nvPr>
            <p:ph type="ftr" sz="quarter" idx="11"/>
          </p:nvPr>
        </p:nvSpPr>
        <p:spPr/>
        <p:txBody>
          <a:bodyPr/>
          <a:lstStyle/>
          <a:p>
            <a:endParaRPr lang="en-US" dirty="0">
              <a:solidFill>
                <a:schemeClr val="tx1"/>
              </a:solidFill>
            </a:endParaRPr>
          </a:p>
        </p:txBody>
      </p:sp>
      <p:sp>
        <p:nvSpPr>
          <p:cNvPr id="8" name="Slide Number Placeholder 7">
            <a:extLst>
              <a:ext uri="{FF2B5EF4-FFF2-40B4-BE49-F238E27FC236}">
                <a16:creationId xmlns:a16="http://schemas.microsoft.com/office/drawing/2014/main" id="{B22923C3-1D67-4089-A6B1-9A10315E807F}"/>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254542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FC0A8DC1-14F6-453B-A724-D6493F063F83}"/>
              </a:ext>
            </a:extLst>
          </p:cNvPr>
          <p:cNvSpPr>
            <a:spLocks noGrp="1"/>
          </p:cNvSpPr>
          <p:nvPr>
            <p:ph type="dt" sz="half" idx="10"/>
          </p:nvPr>
        </p:nvSpPr>
        <p:spPr/>
        <p:txBody>
          <a:bodyPr/>
          <a:lstStyle/>
          <a:p>
            <a:pPr algn="r"/>
            <a:fld id="{A37D6D71-8B28-4ED6-B932-04B197003D23}" type="datetimeFigureOut">
              <a:rPr lang="en-US" smtClean="0"/>
              <a:pPr algn="r"/>
              <a:t>5/25/2022</a:t>
            </a:fld>
            <a:endParaRPr lang="en-US" dirty="0"/>
          </a:p>
        </p:txBody>
      </p:sp>
      <p:sp>
        <p:nvSpPr>
          <p:cNvPr id="6" name="Footer Placeholder 5">
            <a:extLst>
              <a:ext uri="{FF2B5EF4-FFF2-40B4-BE49-F238E27FC236}">
                <a16:creationId xmlns:a16="http://schemas.microsoft.com/office/drawing/2014/main" id="{66E63FF0-1A91-4698-B12A-112D05373593}"/>
              </a:ext>
            </a:extLst>
          </p:cNvPr>
          <p:cNvSpPr>
            <a:spLocks noGrp="1"/>
          </p:cNvSpPr>
          <p:nvPr>
            <p:ph type="ftr" sz="quarter" idx="11"/>
          </p:nvPr>
        </p:nvSpPr>
        <p:spPr/>
        <p:txBody>
          <a:bodyPr/>
          <a:lstStyle/>
          <a:p>
            <a:endParaRPr lang="en-US" dirty="0">
              <a:solidFill>
                <a:schemeClr val="tx1"/>
              </a:solidFill>
            </a:endParaRPr>
          </a:p>
        </p:txBody>
      </p:sp>
      <p:sp>
        <p:nvSpPr>
          <p:cNvPr id="7" name="Slide Number Placeholder 6">
            <a:extLst>
              <a:ext uri="{FF2B5EF4-FFF2-40B4-BE49-F238E27FC236}">
                <a16:creationId xmlns:a16="http://schemas.microsoft.com/office/drawing/2014/main" id="{1E066D53-44B3-4F04-93FD-9756A60139F9}"/>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848834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83A0FE-F7E3-433E-9A29-D778690D223A}"/>
              </a:ext>
            </a:extLst>
          </p:cNvPr>
          <p:cNvSpPr>
            <a:spLocks noGrp="1"/>
          </p:cNvSpPr>
          <p:nvPr>
            <p:ph idx="1"/>
          </p:nvPr>
        </p:nvSpPr>
        <p:spPr>
          <a:xfrm>
            <a:off x="5183188" y="2591850"/>
            <a:ext cx="6045644" cy="359359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794B15D-55F5-4208-AF40-41CAFEB56F4C}"/>
              </a:ext>
            </a:extLst>
          </p:cNvPr>
          <p:cNvSpPr>
            <a:spLocks noGrp="1"/>
          </p:cNvSpPr>
          <p:nvPr>
            <p:ph type="body" sz="half" idx="2"/>
          </p:nvPr>
        </p:nvSpPr>
        <p:spPr>
          <a:xfrm>
            <a:off x="960120" y="2591850"/>
            <a:ext cx="3811905" cy="3277137"/>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E8A46CE7-2F0F-4C85-B633-B9FCB8347AE7}"/>
              </a:ext>
            </a:extLst>
          </p:cNvPr>
          <p:cNvSpPr>
            <a:spLocks noGrp="1"/>
          </p:cNvSpPr>
          <p:nvPr>
            <p:ph type="dt" sz="half" idx="10"/>
          </p:nvPr>
        </p:nvSpPr>
        <p:spPr/>
        <p:txBody>
          <a:bodyPr/>
          <a:lstStyle/>
          <a:p>
            <a:pPr algn="r"/>
            <a:fld id="{A37D6D71-8B28-4ED6-B932-04B197003D23}" type="datetimeFigureOut">
              <a:rPr lang="en-US" smtClean="0"/>
              <a:pPr algn="r"/>
              <a:t>5/25/2022</a:t>
            </a:fld>
            <a:endParaRPr lang="en-US" dirty="0"/>
          </a:p>
        </p:txBody>
      </p:sp>
      <p:sp>
        <p:nvSpPr>
          <p:cNvPr id="9" name="Footer Placeholder 8">
            <a:extLst>
              <a:ext uri="{FF2B5EF4-FFF2-40B4-BE49-F238E27FC236}">
                <a16:creationId xmlns:a16="http://schemas.microsoft.com/office/drawing/2014/main" id="{D0900919-3A73-4918-9D97-8DBE7ABB7A19}"/>
              </a:ext>
            </a:extLst>
          </p:cNvPr>
          <p:cNvSpPr>
            <a:spLocks noGrp="1"/>
          </p:cNvSpPr>
          <p:nvPr>
            <p:ph type="ftr" sz="quarter" idx="11"/>
          </p:nvPr>
        </p:nvSpPr>
        <p:spPr/>
        <p:txBody>
          <a:bodyPr/>
          <a:lstStyle/>
          <a:p>
            <a:endParaRPr lang="en-US" dirty="0">
              <a:solidFill>
                <a:schemeClr val="tx1"/>
              </a:solidFill>
            </a:endParaRPr>
          </a:p>
        </p:txBody>
      </p:sp>
      <p:sp>
        <p:nvSpPr>
          <p:cNvPr id="10" name="Slide Number Placeholder 9">
            <a:extLst>
              <a:ext uri="{FF2B5EF4-FFF2-40B4-BE49-F238E27FC236}">
                <a16:creationId xmlns:a16="http://schemas.microsoft.com/office/drawing/2014/main" id="{08BC1001-E44E-4A9A-9E60-2E319A844F65}"/>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11" name="Title 10">
            <a:extLst>
              <a:ext uri="{FF2B5EF4-FFF2-40B4-BE49-F238E27FC236}">
                <a16:creationId xmlns:a16="http://schemas.microsoft.com/office/drawing/2014/main" id="{A125AC31-022C-40AA-B65C-C9AC48395A6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4199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C082A-CEB0-464F-94CE-2D436A1934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4931B5-1400-5940-8360-080AB274FF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C3AEB8-BC87-3E4C-985D-128E2163895B}"/>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5" name="Footer Placeholder 4">
            <a:extLst>
              <a:ext uri="{FF2B5EF4-FFF2-40B4-BE49-F238E27FC236}">
                <a16:creationId xmlns:a16="http://schemas.microsoft.com/office/drawing/2014/main" id="{47EA1B37-49B9-3E4F-8857-F924BA62AD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D7535-1284-2C48-88D0-1D681BEE5397}"/>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2193366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A797A575-703F-410E-9A84-F9B578FEAE80}"/>
              </a:ext>
            </a:extLst>
          </p:cNvPr>
          <p:cNvSpPr>
            <a:spLocks noGrp="1"/>
          </p:cNvSpPr>
          <p:nvPr>
            <p:ph type="pic" idx="1"/>
          </p:nvPr>
        </p:nvSpPr>
        <p:spPr>
          <a:xfrm>
            <a:off x="0" y="2267712"/>
            <a:ext cx="6571469" cy="4590288"/>
          </a:xfrm>
          <a:solidFill>
            <a:schemeClr val="bg1">
              <a:lumMod val="85000"/>
            </a:schemeClr>
          </a:solidFill>
          <a:ln>
            <a:no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518B509-934D-400A-A922-45B61AC6EDD8}"/>
              </a:ext>
            </a:extLst>
          </p:cNvPr>
          <p:cNvSpPr>
            <a:spLocks noGrp="1"/>
          </p:cNvSpPr>
          <p:nvPr>
            <p:ph type="body" sz="half" idx="2"/>
          </p:nvPr>
        </p:nvSpPr>
        <p:spPr>
          <a:xfrm>
            <a:off x="7235971" y="2587752"/>
            <a:ext cx="3992856" cy="3593592"/>
          </a:xfrm>
        </p:spPr>
        <p:txBody>
          <a:bodyPr anchor="ct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99813C51-6954-4F3A-A043-D1BCC8B50F83}"/>
              </a:ext>
            </a:extLst>
          </p:cNvPr>
          <p:cNvSpPr>
            <a:spLocks noGrp="1"/>
          </p:cNvSpPr>
          <p:nvPr>
            <p:ph type="dt" sz="half" idx="10"/>
          </p:nvPr>
        </p:nvSpPr>
        <p:spPr/>
        <p:txBody>
          <a:bodyPr/>
          <a:lstStyle/>
          <a:p>
            <a:pPr algn="r"/>
            <a:fld id="{A37D6D71-8B28-4ED6-B932-04B197003D23}" type="datetimeFigureOut">
              <a:rPr lang="en-US" smtClean="0"/>
              <a:pPr algn="r"/>
              <a:t>5/25/2022</a:t>
            </a:fld>
            <a:endParaRPr lang="en-US" dirty="0"/>
          </a:p>
        </p:txBody>
      </p:sp>
      <p:sp>
        <p:nvSpPr>
          <p:cNvPr id="9" name="Footer Placeholder 8">
            <a:extLst>
              <a:ext uri="{FF2B5EF4-FFF2-40B4-BE49-F238E27FC236}">
                <a16:creationId xmlns:a16="http://schemas.microsoft.com/office/drawing/2014/main" id="{C0AC32FB-49A3-40E4-9D24-177597043627}"/>
              </a:ext>
            </a:extLst>
          </p:cNvPr>
          <p:cNvSpPr>
            <a:spLocks noGrp="1"/>
          </p:cNvSpPr>
          <p:nvPr>
            <p:ph type="ftr" sz="quarter" idx="11"/>
          </p:nvPr>
        </p:nvSpPr>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dirty="0">
              <a:effectLst>
                <a:outerShdw blurRad="50800" dist="38100" dir="2700000" algn="tl" rotWithShape="0">
                  <a:prstClr val="black">
                    <a:alpha val="43000"/>
                  </a:prstClr>
                </a:outerShdw>
              </a:effectLst>
            </a:endParaRPr>
          </a:p>
        </p:txBody>
      </p:sp>
      <p:sp>
        <p:nvSpPr>
          <p:cNvPr id="10" name="Slide Number Placeholder 9">
            <a:extLst>
              <a:ext uri="{FF2B5EF4-FFF2-40B4-BE49-F238E27FC236}">
                <a16:creationId xmlns:a16="http://schemas.microsoft.com/office/drawing/2014/main" id="{EC93F5E6-DAE6-447B-8038-5F4C9A799F57}"/>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
        <p:nvSpPr>
          <p:cNvPr id="2" name="Title 1">
            <a:extLst>
              <a:ext uri="{FF2B5EF4-FFF2-40B4-BE49-F238E27FC236}">
                <a16:creationId xmlns:a16="http://schemas.microsoft.com/office/drawing/2014/main" id="{9BFF97FB-514D-4FE8-A9A4-E9A111A56ED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563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27B9-64C6-4AFE-8E67-F60CD17A80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92656D-F600-4D76-8A0F-BDBE78759B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6A13412-4939-4879-B91F-BB5B029B6CEB}"/>
              </a:ext>
            </a:extLst>
          </p:cNvPr>
          <p:cNvSpPr>
            <a:spLocks noGrp="1"/>
          </p:cNvSpPr>
          <p:nvPr>
            <p:ph type="dt" sz="half" idx="10"/>
          </p:nvPr>
        </p:nvSpPr>
        <p:spPr/>
        <p:txBody>
          <a:bodyPr/>
          <a:lstStyle/>
          <a:p>
            <a:pPr algn="r"/>
            <a:fld id="{A37D6D71-8B28-4ED6-B932-04B197003D23}" type="datetimeFigureOut">
              <a:rPr lang="en-US" smtClean="0"/>
              <a:pPr algn="r"/>
              <a:t>5/25/2022</a:t>
            </a:fld>
            <a:endParaRPr lang="en-US" dirty="0"/>
          </a:p>
        </p:txBody>
      </p:sp>
      <p:sp>
        <p:nvSpPr>
          <p:cNvPr id="8" name="Footer Placeholder 7">
            <a:extLst>
              <a:ext uri="{FF2B5EF4-FFF2-40B4-BE49-F238E27FC236}">
                <a16:creationId xmlns:a16="http://schemas.microsoft.com/office/drawing/2014/main" id="{95237DB9-DE7D-4687-82D7-612600F06C3E}"/>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6C819356-0444-4C23-82D3-E2FDE28D3DCB}"/>
              </a:ext>
            </a:extLst>
          </p:cNvPr>
          <p:cNvSpPr>
            <a:spLocks noGrp="1"/>
          </p:cNvSpPr>
          <p:nvPr>
            <p:ph type="sldNum" sz="quarter" idx="12"/>
          </p:nvPr>
        </p:nvSpPr>
        <p:spPr/>
        <p:txBody>
          <a:body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1508190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B51B7C-D548-4AB7-90A4-C196105E6D56}"/>
              </a:ext>
            </a:extLst>
          </p:cNvPr>
          <p:cNvSpPr/>
          <p:nvPr/>
        </p:nvSpPr>
        <p:spPr>
          <a:xfrm>
            <a:off x="7108274" y="0"/>
            <a:ext cx="50837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32DC521B-8B54-4843-9FF4-B2C30FA0043F}"/>
              </a:ext>
            </a:extLst>
          </p:cNvPr>
          <p:cNvSpPr>
            <a:spLocks noGrp="1"/>
          </p:cNvSpPr>
          <p:nvPr>
            <p:ph type="title" orient="vert"/>
          </p:nvPr>
        </p:nvSpPr>
        <p:spPr>
          <a:xfrm>
            <a:off x="7751740" y="643467"/>
            <a:ext cx="3477092" cy="5533495"/>
          </a:xfrm>
        </p:spPr>
        <p:txBody>
          <a:bodyPr vert="eaVert" tIns="91440" bIns="91440"/>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0E3F10-9E27-41E6-A965-4243E37BE3D5}"/>
              </a:ext>
            </a:extLst>
          </p:cNvPr>
          <p:cNvSpPr>
            <a:spLocks noGrp="1"/>
          </p:cNvSpPr>
          <p:nvPr>
            <p:ph type="body" orient="vert" idx="1"/>
          </p:nvPr>
        </p:nvSpPr>
        <p:spPr>
          <a:xfrm>
            <a:off x="960120" y="643467"/>
            <a:ext cx="5504687" cy="5533496"/>
          </a:xfrm>
        </p:spPr>
        <p:txBody>
          <a:bodyPr vert="eaVert" tIns="91440"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6341D62D-51A0-4AD7-8027-BF548FB6AAF3}"/>
              </a:ext>
            </a:extLst>
          </p:cNvPr>
          <p:cNvSpPr>
            <a:spLocks noGrp="1"/>
          </p:cNvSpPr>
          <p:nvPr>
            <p:ph type="dt" sz="half" idx="10"/>
          </p:nvPr>
        </p:nvSpPr>
        <p:spPr>
          <a:xfrm>
            <a:off x="7617898" y="6356350"/>
            <a:ext cx="2522798" cy="365125"/>
          </a:xfrm>
        </p:spPr>
        <p:txBody>
          <a:bodyPr/>
          <a:lstStyle>
            <a:lvl1pPr>
              <a:defRPr>
                <a:solidFill>
                  <a:schemeClr val="bg1"/>
                </a:solidFill>
              </a:defRPr>
            </a:lvl1pPr>
          </a:lstStyle>
          <a:p>
            <a:pPr algn="r"/>
            <a:fld id="{A37D6D71-8B28-4ED6-B932-04B197003D23}" type="datetimeFigureOut">
              <a:rPr lang="en-US" smtClean="0"/>
              <a:pPr algn="r"/>
              <a:t>5/25/2022</a:t>
            </a:fld>
            <a:endParaRPr lang="en-US" dirty="0"/>
          </a:p>
        </p:txBody>
      </p:sp>
      <p:sp>
        <p:nvSpPr>
          <p:cNvPr id="8" name="Footer Placeholder 7">
            <a:extLst>
              <a:ext uri="{FF2B5EF4-FFF2-40B4-BE49-F238E27FC236}">
                <a16:creationId xmlns:a16="http://schemas.microsoft.com/office/drawing/2014/main" id="{A5857492-A701-44A1-B1D5-7B2C8CD06582}"/>
              </a:ext>
            </a:extLst>
          </p:cNvPr>
          <p:cNvSpPr>
            <a:spLocks noGrp="1"/>
          </p:cNvSpPr>
          <p:nvPr>
            <p:ph type="ftr" sz="quarter" idx="11"/>
          </p:nvPr>
        </p:nvSpPr>
        <p:spPr/>
        <p:txBody>
          <a:bodyPr/>
          <a:lstStyle/>
          <a:p>
            <a:endParaRPr lang="en-US" dirty="0">
              <a:solidFill>
                <a:schemeClr val="tx1"/>
              </a:solidFill>
            </a:endParaRPr>
          </a:p>
        </p:txBody>
      </p:sp>
      <p:sp>
        <p:nvSpPr>
          <p:cNvPr id="9" name="Slide Number Placeholder 8">
            <a:extLst>
              <a:ext uri="{FF2B5EF4-FFF2-40B4-BE49-F238E27FC236}">
                <a16:creationId xmlns:a16="http://schemas.microsoft.com/office/drawing/2014/main" id="{EED2E8AE-F1AA-4D19-A434-102501D3B460}"/>
              </a:ext>
            </a:extLst>
          </p:cNvPr>
          <p:cNvSpPr>
            <a:spLocks noGrp="1"/>
          </p:cNvSpPr>
          <p:nvPr>
            <p:ph type="sldNum" sz="quarter" idx="12"/>
          </p:nvPr>
        </p:nvSpPr>
        <p:spPr/>
        <p:txBody>
          <a:bodyPr/>
          <a:lstStyle>
            <a:lvl1pPr>
              <a:defRPr>
                <a:solidFill>
                  <a:schemeClr val="bg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744164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717D-AAA0-DB46-9B91-25909AD48C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1E32D3-F0A4-1E4D-82A3-615E1343B5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F334B7-D4E0-134A-8230-D7E15391B67C}"/>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5" name="Footer Placeholder 4">
            <a:extLst>
              <a:ext uri="{FF2B5EF4-FFF2-40B4-BE49-F238E27FC236}">
                <a16:creationId xmlns:a16="http://schemas.microsoft.com/office/drawing/2014/main" id="{D0E78C28-EF66-874C-83CA-DB503E84D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ABA817-7BDB-7142-B6BB-0F8E731A97C9}"/>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30914135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69F1B-2AB1-C843-A5C5-CC38F44B9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61DD81-577B-F34B-905E-ECEBBF3AE27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8CD91D-B593-084A-815B-0D6B4DC323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4A6939-ED3F-134D-8E76-FDCB2BE94D93}"/>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6" name="Footer Placeholder 5">
            <a:extLst>
              <a:ext uri="{FF2B5EF4-FFF2-40B4-BE49-F238E27FC236}">
                <a16:creationId xmlns:a16="http://schemas.microsoft.com/office/drawing/2014/main" id="{507FE050-3141-FE41-881A-AAADBB003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BCBC07-0730-5141-9B4A-541090483527}"/>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4195771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A27A-0A42-2E41-B2A0-EF26E5E257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A7B576-BE25-7A41-83AD-BB05FE45DE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08E0A1-CEEC-4C40-A64C-4669680265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4E13CD-B916-9640-A834-79BD80B86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E64E431-60F4-C847-9AA8-4CD21957E4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D622BE-94D9-2248-9D5A-F8C2D3D7C6E8}"/>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8" name="Footer Placeholder 7">
            <a:extLst>
              <a:ext uri="{FF2B5EF4-FFF2-40B4-BE49-F238E27FC236}">
                <a16:creationId xmlns:a16="http://schemas.microsoft.com/office/drawing/2014/main" id="{46DEA954-CFB0-C948-B143-DF1C1E029F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A3E105-45C9-5049-8A00-A96E0D10A509}"/>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473982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18A2-5090-B047-BC63-48C29969D8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AB1FEB-3373-4641-BFB5-1262DA9BA4FF}"/>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4" name="Footer Placeholder 3">
            <a:extLst>
              <a:ext uri="{FF2B5EF4-FFF2-40B4-BE49-F238E27FC236}">
                <a16:creationId xmlns:a16="http://schemas.microsoft.com/office/drawing/2014/main" id="{0C78082F-E986-C244-AF72-8DE2968CF9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13F20B-7237-D440-A570-9E3EA2E6A058}"/>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3607795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EE3C60-1CA2-7647-956B-F53A793FD2AD}"/>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3" name="Footer Placeholder 2">
            <a:extLst>
              <a:ext uri="{FF2B5EF4-FFF2-40B4-BE49-F238E27FC236}">
                <a16:creationId xmlns:a16="http://schemas.microsoft.com/office/drawing/2014/main" id="{8E1FF9DB-EC29-4E49-89DA-36DA88CA87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86B02A-A1FD-434E-A7C4-85F4266A0305}"/>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3815102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66D59-D332-3945-992D-B74E3DA2B7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B5E5E2-7802-8E42-9814-DDE2A54272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99714A-5C8B-6546-9812-E5281E0370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53AC94-8A41-6E4E-AEE2-EC1E019CC5DC}"/>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6" name="Footer Placeholder 5">
            <a:extLst>
              <a:ext uri="{FF2B5EF4-FFF2-40B4-BE49-F238E27FC236}">
                <a16:creationId xmlns:a16="http://schemas.microsoft.com/office/drawing/2014/main" id="{D5BBADC2-65B3-F549-9F53-471B7E343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9E8A72-935A-9F41-ADEB-70B512566F94}"/>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1593012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DF696-856F-314B-B886-B43B9A8DB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B57B6D-3975-8F42-929D-FF70FA2E5F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C3E60C-C153-AE44-B249-137849E14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4AAAFA-2446-9742-8125-7A3EA272C67B}"/>
              </a:ext>
            </a:extLst>
          </p:cNvPr>
          <p:cNvSpPr>
            <a:spLocks noGrp="1"/>
          </p:cNvSpPr>
          <p:nvPr>
            <p:ph type="dt" sz="half" idx="10"/>
          </p:nvPr>
        </p:nvSpPr>
        <p:spPr/>
        <p:txBody>
          <a:bodyPr/>
          <a:lstStyle/>
          <a:p>
            <a:fld id="{47B9F147-E12E-4A47-A73B-B0886AA315B0}" type="datetimeFigureOut">
              <a:rPr lang="en-US" smtClean="0"/>
              <a:t>5/25/2022</a:t>
            </a:fld>
            <a:endParaRPr lang="en-US"/>
          </a:p>
        </p:txBody>
      </p:sp>
      <p:sp>
        <p:nvSpPr>
          <p:cNvPr id="6" name="Footer Placeholder 5">
            <a:extLst>
              <a:ext uri="{FF2B5EF4-FFF2-40B4-BE49-F238E27FC236}">
                <a16:creationId xmlns:a16="http://schemas.microsoft.com/office/drawing/2014/main" id="{10477D53-39C0-D943-A4CE-B54C3C2562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712377-523B-D846-92BC-147489D48C27}"/>
              </a:ext>
            </a:extLst>
          </p:cNvPr>
          <p:cNvSpPr>
            <a:spLocks noGrp="1"/>
          </p:cNvSpPr>
          <p:nvPr>
            <p:ph type="sldNum" sz="quarter" idx="12"/>
          </p:nvPr>
        </p:nvSpPr>
        <p:spPr/>
        <p:txBody>
          <a:bodyPr/>
          <a:lstStyle/>
          <a:p>
            <a:fld id="{39FF97C0-43C1-7241-AB90-F53A7A929BDE}" type="slidenum">
              <a:rPr lang="en-US" smtClean="0"/>
              <a:t>‹#›</a:t>
            </a:fld>
            <a:endParaRPr lang="en-US"/>
          </a:p>
        </p:txBody>
      </p:sp>
    </p:spTree>
    <p:extLst>
      <p:ext uri="{BB962C8B-B14F-4D97-AF65-F5344CB8AC3E}">
        <p14:creationId xmlns:p14="http://schemas.microsoft.com/office/powerpoint/2010/main" val="19785633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871E2-BED8-9F40-B842-862464A2EE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A0BA7C-7D37-6C4D-A595-5C58B6BE95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710A24-76F3-A74D-91E8-CFD7DA2CCC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9F147-E12E-4A47-A73B-B0886AA315B0}" type="datetimeFigureOut">
              <a:rPr lang="en-US" smtClean="0"/>
              <a:t>5/25/2022</a:t>
            </a:fld>
            <a:endParaRPr lang="en-US"/>
          </a:p>
        </p:txBody>
      </p:sp>
      <p:sp>
        <p:nvSpPr>
          <p:cNvPr id="5" name="Footer Placeholder 4">
            <a:extLst>
              <a:ext uri="{FF2B5EF4-FFF2-40B4-BE49-F238E27FC236}">
                <a16:creationId xmlns:a16="http://schemas.microsoft.com/office/drawing/2014/main" id="{13D58263-231F-404C-9D11-AD063C23D8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F105B0-19F6-2B47-AE6D-DBD98A1461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FF97C0-43C1-7241-AB90-F53A7A929BDE}" type="slidenum">
              <a:rPr lang="en-US" smtClean="0"/>
              <a:t>‹#›</a:t>
            </a:fld>
            <a:endParaRPr lang="en-US"/>
          </a:p>
        </p:txBody>
      </p:sp>
    </p:spTree>
    <p:extLst>
      <p:ext uri="{BB962C8B-B14F-4D97-AF65-F5344CB8AC3E}">
        <p14:creationId xmlns:p14="http://schemas.microsoft.com/office/powerpoint/2010/main" val="518453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D153959-30FA-4987-A094-7243641F474B}"/>
              </a:ext>
            </a:extLst>
          </p:cNvPr>
          <p:cNvSpPr/>
          <p:nvPr/>
        </p:nvSpPr>
        <p:spPr>
          <a:xfrm>
            <a:off x="0" y="0"/>
            <a:ext cx="12192000" cy="22649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0216229-A6DB-436A-B327-667E80F0A563}"/>
              </a:ext>
            </a:extLst>
          </p:cNvPr>
          <p:cNvSpPr>
            <a:spLocks noGrp="1"/>
          </p:cNvSpPr>
          <p:nvPr>
            <p:ph type="title"/>
          </p:nvPr>
        </p:nvSpPr>
        <p:spPr>
          <a:xfrm>
            <a:off x="960120" y="317814"/>
            <a:ext cx="10268712" cy="170078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2B351D-270D-480D-8AF5-6A213ED2B3FB}"/>
              </a:ext>
            </a:extLst>
          </p:cNvPr>
          <p:cNvSpPr>
            <a:spLocks noGrp="1"/>
          </p:cNvSpPr>
          <p:nvPr>
            <p:ph type="body" idx="1"/>
          </p:nvPr>
        </p:nvSpPr>
        <p:spPr>
          <a:xfrm>
            <a:off x="960120" y="2587752"/>
            <a:ext cx="10268712" cy="35935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1EB0E73-3310-4A8F-BB4A-7A6A99121A61}"/>
              </a:ext>
            </a:extLst>
          </p:cNvPr>
          <p:cNvSpPr>
            <a:spLocks noGrp="1"/>
          </p:cNvSpPr>
          <p:nvPr>
            <p:ph type="dt" sz="half" idx="2"/>
          </p:nvPr>
        </p:nvSpPr>
        <p:spPr>
          <a:xfrm>
            <a:off x="6903720" y="6356350"/>
            <a:ext cx="3236976" cy="365125"/>
          </a:xfrm>
          <a:prstGeom prst="rect">
            <a:avLst/>
          </a:prstGeom>
        </p:spPr>
        <p:txBody>
          <a:bodyPr vert="horz" lIns="91440" tIns="45720" rIns="91440" bIns="45720" rtlCol="0" anchor="ctr"/>
          <a:lstStyle>
            <a:lvl1pPr algn="just">
              <a:defRPr sz="1200" spc="50" baseline="0">
                <a:solidFill>
                  <a:schemeClr val="tx1"/>
                </a:solidFill>
              </a:defRPr>
            </a:lvl1pPr>
          </a:lstStyle>
          <a:p>
            <a:pPr algn="r"/>
            <a:fld id="{A37D6D71-8B28-4ED6-B932-04B197003D23}" type="datetimeFigureOut">
              <a:rPr lang="en-US" smtClean="0"/>
              <a:pPr algn="r"/>
              <a:t>5/25/2022</a:t>
            </a:fld>
            <a:endParaRPr lang="en-US" spc="50" dirty="0"/>
          </a:p>
        </p:txBody>
      </p:sp>
      <p:sp>
        <p:nvSpPr>
          <p:cNvPr id="5" name="Footer Placeholder 4">
            <a:extLst>
              <a:ext uri="{FF2B5EF4-FFF2-40B4-BE49-F238E27FC236}">
                <a16:creationId xmlns:a16="http://schemas.microsoft.com/office/drawing/2014/main" id="{1381C4C0-515B-4404-A780-C31E7DFE54A4}"/>
              </a:ext>
            </a:extLst>
          </p:cNvPr>
          <p:cNvSpPr>
            <a:spLocks noGrp="1"/>
          </p:cNvSpPr>
          <p:nvPr>
            <p:ph type="ftr" sz="quarter" idx="3"/>
          </p:nvPr>
        </p:nvSpPr>
        <p:spPr>
          <a:xfrm>
            <a:off x="960120" y="6356350"/>
            <a:ext cx="5504688" cy="365125"/>
          </a:xfrm>
          <a:prstGeom prst="rect">
            <a:avLst/>
          </a:prstGeom>
        </p:spPr>
        <p:txBody>
          <a:bodyPr vert="horz" lIns="91440" tIns="45720" rIns="91440" bIns="45720" rtlCol="0" anchor="ctr"/>
          <a:lstStyle>
            <a:lvl1pPr algn="l">
              <a:defRPr sz="1100" cap="all" spc="50" baseline="0">
                <a:solidFill>
                  <a:schemeClr val="tx1"/>
                </a:solidFill>
              </a:defRPr>
            </a:lvl1pPr>
          </a:lstStyle>
          <a:p>
            <a:endParaRPr lang="en-US" spc="50" dirty="0"/>
          </a:p>
        </p:txBody>
      </p:sp>
      <p:sp>
        <p:nvSpPr>
          <p:cNvPr id="6" name="Slide Number Placeholder 5">
            <a:extLst>
              <a:ext uri="{FF2B5EF4-FFF2-40B4-BE49-F238E27FC236}">
                <a16:creationId xmlns:a16="http://schemas.microsoft.com/office/drawing/2014/main" id="{944C30C7-F013-428C-A6F7-A8CCCD14CEF4}"/>
              </a:ext>
            </a:extLst>
          </p:cNvPr>
          <p:cNvSpPr>
            <a:spLocks noGrp="1"/>
          </p:cNvSpPr>
          <p:nvPr>
            <p:ph type="sldNum" sz="quarter" idx="4"/>
          </p:nvPr>
        </p:nvSpPr>
        <p:spPr>
          <a:xfrm>
            <a:off x="10296144" y="6356350"/>
            <a:ext cx="932688" cy="365125"/>
          </a:xfrm>
          <a:prstGeom prst="rect">
            <a:avLst/>
          </a:prstGeom>
        </p:spPr>
        <p:txBody>
          <a:bodyPr vert="horz" lIns="91440" tIns="45720" rIns="91440" bIns="45720" rtlCol="0" anchor="ctr"/>
          <a:lstStyle>
            <a:lvl1pPr algn="r">
              <a:defRPr sz="1200">
                <a:solidFill>
                  <a:schemeClr val="tx1"/>
                </a:solidFill>
              </a:defRPr>
            </a:lvl1pPr>
          </a:lstStyle>
          <a:p>
            <a:pPr algn="l"/>
            <a:fld id="{F97E8200-1950-409B-82E7-99938E7AE355}" type="slidenum">
              <a:rPr lang="en-US" smtClean="0"/>
              <a:pPr algn="l"/>
              <a:t>‹#›</a:t>
            </a:fld>
            <a:endParaRPr lang="en-US" dirty="0"/>
          </a:p>
        </p:txBody>
      </p:sp>
    </p:spTree>
    <p:extLst>
      <p:ext uri="{BB962C8B-B14F-4D97-AF65-F5344CB8AC3E}">
        <p14:creationId xmlns:p14="http://schemas.microsoft.com/office/powerpoint/2010/main" val="27173428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6600" kern="1200" cap="all" spc="120" baseline="0">
          <a:solidFill>
            <a:schemeClr val="bg1"/>
          </a:solidFill>
          <a:latin typeface="+mj-lt"/>
          <a:ea typeface="+mj-ea"/>
          <a:cs typeface="+mj-cs"/>
        </a:defRPr>
      </a:lvl1pPr>
    </p:titleStyle>
    <p:bodyStyle>
      <a:lvl1pPr marL="0" indent="0" algn="l" defTabSz="914400" rtl="0" eaLnBrk="1" latinLnBrk="0" hangingPunct="1">
        <a:lnSpc>
          <a:spcPct val="101000"/>
        </a:lnSpc>
        <a:spcBef>
          <a:spcPts val="700"/>
        </a:spcBef>
        <a:spcAft>
          <a:spcPts val="700"/>
        </a:spcAft>
        <a:buFont typeface="Arial" panose="020B0604020202020204" pitchFamily="34" charset="0"/>
        <a:buNone/>
        <a:defRPr sz="2600" kern="1200" spc="50" baseline="0">
          <a:solidFill>
            <a:schemeClr val="tx1"/>
          </a:solidFill>
          <a:latin typeface="+mn-lt"/>
          <a:ea typeface="+mn-ea"/>
          <a:cs typeface="+mn-cs"/>
        </a:defRPr>
      </a:lvl1pPr>
      <a:lvl2pPr marL="274320" indent="-274320" algn="l" defTabSz="914400" rtl="0" eaLnBrk="1" latinLnBrk="0" hangingPunct="1">
        <a:lnSpc>
          <a:spcPct val="101000"/>
        </a:lnSpc>
        <a:spcBef>
          <a:spcPts val="400"/>
        </a:spcBef>
        <a:spcAft>
          <a:spcPts val="400"/>
        </a:spcAft>
        <a:buClrTx/>
        <a:buFont typeface="Wingdings" panose="05000000000000000000" pitchFamily="2" charset="2"/>
        <a:buChar char="§"/>
        <a:defRPr sz="2300" kern="1200" spc="50" baseline="0">
          <a:solidFill>
            <a:schemeClr val="tx1"/>
          </a:solidFill>
          <a:latin typeface="+mn-lt"/>
          <a:ea typeface="+mn-ea"/>
          <a:cs typeface="+mn-cs"/>
        </a:defRPr>
      </a:lvl2pPr>
      <a:lvl3pPr marL="27432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3pPr>
      <a:lvl4pPr marL="594360" indent="-274320" algn="l" defTabSz="914400" rtl="0" eaLnBrk="1" latinLnBrk="0" hangingPunct="1">
        <a:lnSpc>
          <a:spcPct val="101000"/>
        </a:lnSpc>
        <a:spcBef>
          <a:spcPts val="400"/>
        </a:spcBef>
        <a:spcAft>
          <a:spcPts val="400"/>
        </a:spcAft>
        <a:buClrTx/>
        <a:buFont typeface="Wingdings" panose="05000000000000000000" pitchFamily="2" charset="2"/>
        <a:buChar char="§"/>
        <a:defRPr sz="1800" kern="1200" spc="50" baseline="0">
          <a:solidFill>
            <a:schemeClr val="tx1"/>
          </a:solidFill>
          <a:latin typeface="+mn-lt"/>
          <a:ea typeface="+mn-ea"/>
          <a:cs typeface="+mn-cs"/>
        </a:defRPr>
      </a:lvl4pPr>
      <a:lvl5pPr marL="594360" indent="0" algn="l" defTabSz="914400" rtl="0" eaLnBrk="1" latinLnBrk="0" hangingPunct="1">
        <a:lnSpc>
          <a:spcPct val="101000"/>
        </a:lnSpc>
        <a:spcBef>
          <a:spcPts val="400"/>
        </a:spcBef>
        <a:spcAft>
          <a:spcPts val="400"/>
        </a:spcAft>
        <a:buFont typeface="Arial" panose="020B0604020202020204" pitchFamily="34" charset="0"/>
        <a:buNone/>
        <a:defRPr sz="1800" b="1"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lis.virginia.gov/cgi-bin/legp604.exe?071+ful+SJ332S2"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discoveryvirginia.org/islandora/object/islandora%3A471"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zRKdyl8Z9eM?feature=oembed" TargetMode="External"/><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organizingengagement.org/models/ladder-of-citizen-participatio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8.jpeg"/><Relationship Id="rId7" Type="http://schemas.openxmlformats.org/officeDocument/2006/relationships/diagramColors" Target="../diagrams/colors2.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DA1A2E9-63FE-408D-A803-8E306ECAB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058" y="450221"/>
            <a:ext cx="11272742"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0" name="Rectangle 9">
            <a:extLst>
              <a:ext uri="{FF2B5EF4-FFF2-40B4-BE49-F238E27FC236}">
                <a16:creationId xmlns:a16="http://schemas.microsoft.com/office/drawing/2014/main" id="{DAE8F46F-D590-45CD-AF41-A04DC11D1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 y="4517136"/>
            <a:ext cx="2112264" cy="1892808"/>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Rectangle 11">
            <a:extLst>
              <a:ext uri="{FF2B5EF4-FFF2-40B4-BE49-F238E27FC236}">
                <a16:creationId xmlns:a16="http://schemas.microsoft.com/office/drawing/2014/main" id="{FBE9F90C-C163-435B-9A68-D15C92D1CF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33989" y="4521269"/>
            <a:ext cx="6720830" cy="1877811"/>
          </a:xfrm>
          <a:prstGeom prst="rect">
            <a:avLst/>
          </a:prstGeom>
          <a:solidFill>
            <a:srgbClr val="7F7F7F">
              <a:alpha val="2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Subtitle 2">
            <a:extLst>
              <a:ext uri="{FF2B5EF4-FFF2-40B4-BE49-F238E27FC236}">
                <a16:creationId xmlns:a16="http://schemas.microsoft.com/office/drawing/2014/main" id="{798005EA-F61E-304D-B84C-5DB2DA7B5FAB}"/>
              </a:ext>
            </a:extLst>
          </p:cNvPr>
          <p:cNvSpPr>
            <a:spLocks noGrp="1"/>
          </p:cNvSpPr>
          <p:nvPr>
            <p:ph type="subTitle" idx="1"/>
          </p:nvPr>
        </p:nvSpPr>
        <p:spPr>
          <a:xfrm>
            <a:off x="3226159" y="4843002"/>
            <a:ext cx="5760850" cy="1234345"/>
          </a:xfrm>
        </p:spPr>
        <p:txBody>
          <a:bodyPr anchor="ctr">
            <a:noAutofit/>
          </a:bodyPr>
          <a:lstStyle/>
          <a:p>
            <a:pPr>
              <a:spcBef>
                <a:spcPts val="0"/>
              </a:spcBef>
              <a:spcAft>
                <a:spcPts val="600"/>
              </a:spcAft>
            </a:pPr>
            <a:r>
              <a:rPr lang="en-US" sz="2000">
                <a:solidFill>
                  <a:schemeClr val="tx1">
                    <a:lumMod val="95000"/>
                    <a:lumOff val="5000"/>
                  </a:schemeClr>
                </a:solidFill>
              </a:rPr>
              <a:t>Dr. Sherica D. Jones-Lewis</a:t>
            </a:r>
            <a:endParaRPr lang="en-US" sz="2000">
              <a:solidFill>
                <a:schemeClr val="tx1">
                  <a:lumMod val="95000"/>
                  <a:lumOff val="5000"/>
                </a:schemeClr>
              </a:solidFill>
              <a:cs typeface="Calibri"/>
            </a:endParaRPr>
          </a:p>
          <a:p>
            <a:pPr>
              <a:spcBef>
                <a:spcPts val="0"/>
              </a:spcBef>
              <a:spcAft>
                <a:spcPts val="600"/>
              </a:spcAft>
            </a:pPr>
            <a:r>
              <a:rPr lang="en-US" sz="2000">
                <a:solidFill>
                  <a:schemeClr val="tx1">
                    <a:lumMod val="95000"/>
                    <a:lumOff val="5000"/>
                  </a:schemeClr>
                </a:solidFill>
              </a:rPr>
              <a:t>Director of Community Research</a:t>
            </a:r>
            <a:endParaRPr lang="en-US" sz="2000">
              <a:solidFill>
                <a:schemeClr val="tx1">
                  <a:lumMod val="95000"/>
                  <a:lumOff val="5000"/>
                </a:schemeClr>
              </a:solidFill>
              <a:cs typeface="Calibri"/>
            </a:endParaRPr>
          </a:p>
          <a:p>
            <a:pPr>
              <a:spcBef>
                <a:spcPts val="0"/>
              </a:spcBef>
              <a:spcAft>
                <a:spcPts val="600"/>
              </a:spcAft>
            </a:pPr>
            <a:r>
              <a:rPr lang="en-US" sz="2000">
                <a:solidFill>
                  <a:schemeClr val="tx1">
                    <a:lumMod val="95000"/>
                    <a:lumOff val="5000"/>
                  </a:schemeClr>
                </a:solidFill>
                <a:cs typeface="Calibri"/>
              </a:rPr>
              <a:t>For</a:t>
            </a:r>
          </a:p>
          <a:p>
            <a:pPr>
              <a:spcBef>
                <a:spcPts val="0"/>
              </a:spcBef>
              <a:spcAft>
                <a:spcPts val="600"/>
              </a:spcAft>
            </a:pPr>
            <a:r>
              <a:rPr lang="en-US" sz="2000">
                <a:solidFill>
                  <a:schemeClr val="tx1">
                    <a:lumMod val="95000"/>
                    <a:lumOff val="5000"/>
                  </a:schemeClr>
                </a:solidFill>
                <a:cs typeface="Calibri"/>
              </a:rPr>
              <a:t>Science, Technology and Society</a:t>
            </a:r>
          </a:p>
        </p:txBody>
      </p:sp>
      <p:sp>
        <p:nvSpPr>
          <p:cNvPr id="14" name="Rectangle 13">
            <a:extLst>
              <a:ext uri="{FF2B5EF4-FFF2-40B4-BE49-F238E27FC236}">
                <a16:creationId xmlns:a16="http://schemas.microsoft.com/office/drawing/2014/main" id="{1A882A9F-F4E9-4E23-8F0B-20B5DF42EA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19345" y="4521270"/>
            <a:ext cx="2115455" cy="1890204"/>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4" name="Picture 4" descr="Diagram, engineering drawing&#10;&#10;Description automatically generated">
            <a:extLst>
              <a:ext uri="{FF2B5EF4-FFF2-40B4-BE49-F238E27FC236}">
                <a16:creationId xmlns:a16="http://schemas.microsoft.com/office/drawing/2014/main" id="{851587C5-16F2-43D3-BB13-457C5ED27698}"/>
              </a:ext>
            </a:extLst>
          </p:cNvPr>
          <p:cNvPicPr>
            <a:picLocks noChangeAspect="1"/>
          </p:cNvPicPr>
          <p:nvPr/>
        </p:nvPicPr>
        <p:blipFill>
          <a:blip r:embed="rId3"/>
          <a:stretch>
            <a:fillRect/>
          </a:stretch>
        </p:blipFill>
        <p:spPr>
          <a:xfrm>
            <a:off x="2978728" y="872837"/>
            <a:ext cx="6137563" cy="3075708"/>
          </a:xfrm>
          <a:prstGeom prst="rect">
            <a:avLst/>
          </a:prstGeom>
        </p:spPr>
      </p:pic>
    </p:spTree>
    <p:extLst>
      <p:ext uri="{BB962C8B-B14F-4D97-AF65-F5344CB8AC3E}">
        <p14:creationId xmlns:p14="http://schemas.microsoft.com/office/powerpoint/2010/main" val="6569874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4A74635-B592-765F-6A5C-F27AF2DB7A93}"/>
              </a:ext>
            </a:extLst>
          </p:cNvPr>
          <p:cNvSpPr>
            <a:spLocks noGrp="1"/>
          </p:cNvSpPr>
          <p:nvPr>
            <p:ph type="title"/>
          </p:nvPr>
        </p:nvSpPr>
        <p:spPr>
          <a:xfrm>
            <a:off x="841248" y="818457"/>
            <a:ext cx="3322317" cy="2975876"/>
          </a:xfrm>
        </p:spPr>
        <p:txBody>
          <a:bodyPr vert="horz" lIns="91440" tIns="45720" rIns="91440" bIns="45720" rtlCol="0" anchor="b">
            <a:normAutofit/>
          </a:bodyPr>
          <a:lstStyle/>
          <a:p>
            <a:r>
              <a:rPr lang="en-US" kern="1200">
                <a:solidFill>
                  <a:schemeClr val="tx1"/>
                </a:solidFill>
                <a:latin typeface="+mj-lt"/>
                <a:ea typeface="+mj-ea"/>
                <a:cs typeface="+mj-cs"/>
              </a:rPr>
              <a:t>RRR Residents for Respectful Research</a:t>
            </a:r>
          </a:p>
        </p:txBody>
      </p:sp>
      <p:cxnSp>
        <p:nvCxnSpPr>
          <p:cNvPr id="24" name="Straight Connector 23">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6356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25E57CD-3817-690C-DC60-8909EE97370F}"/>
              </a:ext>
            </a:extLst>
          </p:cNvPr>
          <p:cNvSpPr txBox="1"/>
          <p:nvPr/>
        </p:nvSpPr>
        <p:spPr>
          <a:xfrm>
            <a:off x="4997570" y="152400"/>
            <a:ext cx="7027652"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ea typeface="+mn-lt"/>
                <a:cs typeface="+mn-lt"/>
              </a:rPr>
              <a:t>The purpose of </a:t>
            </a:r>
            <a:r>
              <a:rPr lang="en-US" sz="2800" b="1" dirty="0">
                <a:ea typeface="+mn-lt"/>
                <a:cs typeface="+mn-lt"/>
              </a:rPr>
              <a:t>Residents for Respectful Research</a:t>
            </a:r>
            <a:r>
              <a:rPr lang="en-US" sz="2800" dirty="0">
                <a:ea typeface="+mn-lt"/>
                <a:cs typeface="+mn-lt"/>
              </a:rPr>
              <a:t> (R3) is to assure that public housing residents understand, have input to, and benefit from research conducted on/with public housing residents – whether that is by senior faculty or students. There is widespread concern among public housing residents of how research data are used, and how their lives are represented. In addition to rarely receiving the benefits of research done in their communities, uncoordinated research places time burdens on residents. For example, many have to answer basic demographic, economic or health status questions whenever a project gets started.</a:t>
            </a:r>
            <a:endParaRPr lang="en-US" sz="2000" dirty="0">
              <a:cs typeface="Calibri" panose="020F0502020204030204"/>
            </a:endParaRPr>
          </a:p>
        </p:txBody>
      </p:sp>
    </p:spTree>
    <p:extLst>
      <p:ext uri="{BB962C8B-B14F-4D97-AF65-F5344CB8AC3E}">
        <p14:creationId xmlns:p14="http://schemas.microsoft.com/office/powerpoint/2010/main" val="3787925231"/>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29">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9B5BF-11A5-8D27-0994-6AF447866F54}"/>
              </a:ext>
            </a:extLst>
          </p:cNvPr>
          <p:cNvSpPr>
            <a:spLocks noGrp="1"/>
          </p:cNvSpPr>
          <p:nvPr>
            <p:ph type="title"/>
          </p:nvPr>
        </p:nvSpPr>
        <p:spPr>
          <a:xfrm>
            <a:off x="960438" y="317499"/>
            <a:ext cx="4500737" cy="2095501"/>
          </a:xfrm>
        </p:spPr>
        <p:txBody>
          <a:bodyPr>
            <a:normAutofit/>
          </a:bodyPr>
          <a:lstStyle/>
          <a:p>
            <a:r>
              <a:rPr lang="en-US" sz="3600">
                <a:solidFill>
                  <a:schemeClr val="tx1"/>
                </a:solidFill>
              </a:rPr>
              <a:t>COVID19 Wraparound support program – How?</a:t>
            </a:r>
          </a:p>
        </p:txBody>
      </p:sp>
      <p:sp>
        <p:nvSpPr>
          <p:cNvPr id="23" name="Content Placeholder 22">
            <a:extLst>
              <a:ext uri="{FF2B5EF4-FFF2-40B4-BE49-F238E27FC236}">
                <a16:creationId xmlns:a16="http://schemas.microsoft.com/office/drawing/2014/main" id="{7E68F7E6-A6EB-9FF6-B88E-C04A37C77984}"/>
              </a:ext>
            </a:extLst>
          </p:cNvPr>
          <p:cNvSpPr>
            <a:spLocks noGrp="1"/>
          </p:cNvSpPr>
          <p:nvPr>
            <p:ph idx="1"/>
          </p:nvPr>
        </p:nvSpPr>
        <p:spPr>
          <a:xfrm>
            <a:off x="960438" y="2587625"/>
            <a:ext cx="4500737" cy="3594100"/>
          </a:xfrm>
        </p:spPr>
        <p:txBody>
          <a:bodyPr vert="horz" lIns="91440" tIns="45720" rIns="91440" bIns="45720" rtlCol="0" anchor="t">
            <a:normAutofit/>
          </a:bodyPr>
          <a:lstStyle/>
          <a:p>
            <a:r>
              <a:rPr lang="en-US" dirty="0"/>
              <a:t>Work</a:t>
            </a:r>
          </a:p>
          <a:p>
            <a:r>
              <a:rPr lang="en-US" dirty="0"/>
              <a:t>Necessary Intervention/Funding</a:t>
            </a:r>
          </a:p>
          <a:p>
            <a:r>
              <a:rPr lang="en-US" dirty="0"/>
              <a:t>Evaluation</a:t>
            </a:r>
          </a:p>
          <a:p>
            <a:r>
              <a:rPr lang="en-US" dirty="0"/>
              <a:t>Change</a:t>
            </a:r>
          </a:p>
        </p:txBody>
      </p:sp>
      <p:pic>
        <p:nvPicPr>
          <p:cNvPr id="3" name="Picture 3" descr="Chalk art on sidewalk">
            <a:extLst>
              <a:ext uri="{FF2B5EF4-FFF2-40B4-BE49-F238E27FC236}">
                <a16:creationId xmlns:a16="http://schemas.microsoft.com/office/drawing/2014/main" id="{DFE2CB87-A924-87A2-7E0D-753D47922611}"/>
              </a:ext>
            </a:extLst>
          </p:cNvPr>
          <p:cNvPicPr>
            <a:picLocks noChangeAspect="1"/>
          </p:cNvPicPr>
          <p:nvPr/>
        </p:nvPicPr>
        <p:blipFill rotWithShape="1">
          <a:blip r:embed="rId3"/>
          <a:srcRect l="22792" r="17859" b="-1"/>
          <a:stretch/>
        </p:blipFill>
        <p:spPr>
          <a:xfrm>
            <a:off x="6094474" y="10"/>
            <a:ext cx="6097526" cy="6857990"/>
          </a:xfrm>
          <a:prstGeom prst="rect">
            <a:avLst/>
          </a:prstGeom>
        </p:spPr>
      </p:pic>
    </p:spTree>
    <p:extLst>
      <p:ext uri="{BB962C8B-B14F-4D97-AF65-F5344CB8AC3E}">
        <p14:creationId xmlns:p14="http://schemas.microsoft.com/office/powerpoint/2010/main" val="2430042998"/>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50" name="Rectangle 45">
            <a:extLst>
              <a:ext uri="{FF2B5EF4-FFF2-40B4-BE49-F238E27FC236}">
                <a16:creationId xmlns:a16="http://schemas.microsoft.com/office/drawing/2014/main" id="{EB270761-CC40-4F3F-A916-7E3BC3989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33D91C-D5B1-5404-2079-648DDF087191}"/>
              </a:ext>
            </a:extLst>
          </p:cNvPr>
          <p:cNvSpPr>
            <a:spLocks noGrp="1"/>
          </p:cNvSpPr>
          <p:nvPr>
            <p:ph type="title"/>
          </p:nvPr>
        </p:nvSpPr>
        <p:spPr>
          <a:xfrm>
            <a:off x="1172977" y="5428283"/>
            <a:ext cx="11018614" cy="1257202"/>
          </a:xfrm>
        </p:spPr>
        <p:txBody>
          <a:bodyPr vert="horz" lIns="91440" tIns="45720" rIns="91440" bIns="45720" rtlCol="0" anchor="b">
            <a:noAutofit/>
          </a:bodyPr>
          <a:lstStyle/>
          <a:p>
            <a:r>
              <a:rPr lang="en-US" sz="5900" dirty="0">
                <a:solidFill>
                  <a:schemeClr val="bg1"/>
                </a:solidFill>
                <a:latin typeface="Franklin Gothic"/>
              </a:rPr>
              <a:t>COVID19 Wraparound Support Program</a:t>
            </a:r>
          </a:p>
        </p:txBody>
      </p:sp>
      <p:sp>
        <p:nvSpPr>
          <p:cNvPr id="51" name="Rectangle 47">
            <a:extLst>
              <a:ext uri="{FF2B5EF4-FFF2-40B4-BE49-F238E27FC236}">
                <a16:creationId xmlns:a16="http://schemas.microsoft.com/office/drawing/2014/main" id="{EF5FE77B-EA4C-4573-8509-E577DCA8AF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91540"/>
            <a:ext cx="722376" cy="5071110"/>
          </a:xfrm>
          <a:prstGeom prst="rect">
            <a:avLst/>
          </a:prstGeom>
          <a:solidFill>
            <a:srgbClr val="4C5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Text&#10;&#10;Description automatically generated">
            <a:extLst>
              <a:ext uri="{FF2B5EF4-FFF2-40B4-BE49-F238E27FC236}">
                <a16:creationId xmlns:a16="http://schemas.microsoft.com/office/drawing/2014/main" id="{7635EC2C-62DB-46E3-4C10-FB5DB7E57C75}"/>
              </a:ext>
            </a:extLst>
          </p:cNvPr>
          <p:cNvPicPr>
            <a:picLocks noChangeAspect="1"/>
          </p:cNvPicPr>
          <p:nvPr/>
        </p:nvPicPr>
        <p:blipFill rotWithShape="1">
          <a:blip r:embed="rId3"/>
          <a:srcRect l="1314" r="2321" b="-2"/>
          <a:stretch/>
        </p:blipFill>
        <p:spPr>
          <a:xfrm>
            <a:off x="222479" y="1363737"/>
            <a:ext cx="5963037" cy="3593022"/>
          </a:xfrm>
          <a:prstGeom prst="rect">
            <a:avLst/>
          </a:prstGeom>
          <a:effectLst>
            <a:outerShdw blurRad="406400" dist="317500" dir="5400000" sx="89000" sy="89000" rotWithShape="0">
              <a:prstClr val="black">
                <a:alpha val="15000"/>
              </a:prstClr>
            </a:outerShdw>
          </a:effectLst>
        </p:spPr>
      </p:pic>
      <p:pic>
        <p:nvPicPr>
          <p:cNvPr id="6" name="Picture 6" descr="A picture containing website&#10;&#10;Description automatically generated">
            <a:extLst>
              <a:ext uri="{FF2B5EF4-FFF2-40B4-BE49-F238E27FC236}">
                <a16:creationId xmlns:a16="http://schemas.microsoft.com/office/drawing/2014/main" id="{E923521E-CFF4-8F13-77ED-BD6DB56AF836}"/>
              </a:ext>
            </a:extLst>
          </p:cNvPr>
          <p:cNvPicPr>
            <a:picLocks noChangeAspect="1"/>
          </p:cNvPicPr>
          <p:nvPr/>
        </p:nvPicPr>
        <p:blipFill rotWithShape="1">
          <a:blip r:embed="rId4"/>
          <a:srcRect l="7032"/>
          <a:stretch/>
        </p:blipFill>
        <p:spPr>
          <a:xfrm>
            <a:off x="6346266" y="1362380"/>
            <a:ext cx="5844984" cy="3552808"/>
          </a:xfrm>
          <a:prstGeom prst="rect">
            <a:avLst/>
          </a:prstGeom>
          <a:effectLst>
            <a:outerShdw blurRad="406400" dist="317500" dir="5400000" sx="89000" sy="89000" rotWithShape="0">
              <a:prstClr val="black">
                <a:alpha val="15000"/>
              </a:prstClr>
            </a:outerShdw>
          </a:effectLst>
        </p:spPr>
      </p:pic>
    </p:spTree>
    <p:extLst>
      <p:ext uri="{BB962C8B-B14F-4D97-AF65-F5344CB8AC3E}">
        <p14:creationId xmlns:p14="http://schemas.microsoft.com/office/powerpoint/2010/main" val="1684558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632D34-25F5-C97A-D671-4D4DF78917C4}"/>
              </a:ext>
            </a:extLst>
          </p:cNvPr>
          <p:cNvSpPr>
            <a:spLocks noGrp="1"/>
          </p:cNvSpPr>
          <p:nvPr>
            <p:ph type="title"/>
          </p:nvPr>
        </p:nvSpPr>
        <p:spPr>
          <a:xfrm>
            <a:off x="827088" y="1641752"/>
            <a:ext cx="3527425" cy="4366936"/>
          </a:xfrm>
        </p:spPr>
        <p:txBody>
          <a:bodyPr anchor="t">
            <a:normAutofit/>
          </a:bodyPr>
          <a:lstStyle/>
          <a:p>
            <a:r>
              <a:rPr lang="en-US" sz="4000">
                <a:cs typeface="Calibri Light"/>
              </a:rPr>
              <a:t>Equity Center Community Fellows in Residence Program</a:t>
            </a:r>
            <a:endParaRPr lang="en-US" sz="4000"/>
          </a:p>
        </p:txBody>
      </p:sp>
      <p:sp>
        <p:nvSpPr>
          <p:cNvPr id="3" name="Content Placeholder 2">
            <a:extLst>
              <a:ext uri="{FF2B5EF4-FFF2-40B4-BE49-F238E27FC236}">
                <a16:creationId xmlns:a16="http://schemas.microsoft.com/office/drawing/2014/main" id="{F146C042-0E01-4315-AE5A-D2CAA615BF8C}"/>
              </a:ext>
            </a:extLst>
          </p:cNvPr>
          <p:cNvSpPr>
            <a:spLocks noGrp="1"/>
          </p:cNvSpPr>
          <p:nvPr>
            <p:ph idx="1"/>
          </p:nvPr>
        </p:nvSpPr>
        <p:spPr>
          <a:xfrm>
            <a:off x="5222081" y="1641752"/>
            <a:ext cx="5841004" cy="3960000"/>
          </a:xfrm>
        </p:spPr>
        <p:txBody>
          <a:bodyPr vert="horz" lIns="91440" tIns="45720" rIns="91440" bIns="45720" rtlCol="0" anchor="t">
            <a:noAutofit/>
          </a:bodyPr>
          <a:lstStyle/>
          <a:p>
            <a:pPr marL="0" indent="0">
              <a:buNone/>
            </a:pPr>
            <a:r>
              <a:rPr lang="en-US" sz="4400" dirty="0">
                <a:solidFill>
                  <a:schemeClr val="tx1">
                    <a:alpha val="80000"/>
                  </a:schemeClr>
                </a:solidFill>
                <a:cs typeface="Calibri"/>
              </a:rPr>
              <a:t>Benita Mayo - </a:t>
            </a:r>
            <a:r>
              <a:rPr lang="en-US" sz="4400" cap="all" dirty="0">
                <a:solidFill>
                  <a:schemeClr val="tx1">
                    <a:alpha val="80000"/>
                  </a:schemeClr>
                </a:solidFill>
              </a:rPr>
              <a:t>DOCUMENTARY PHOTO SERIES ADDRESSING MATERNAL HEALTH DISPARITIES OF AFRICAN AMERICAN WOMEN</a:t>
            </a:r>
            <a:endParaRPr lang="en-US" sz="4400" dirty="0">
              <a:solidFill>
                <a:schemeClr val="tx1">
                  <a:alpha val="80000"/>
                </a:schemeClr>
              </a:solidFill>
            </a:endParaRPr>
          </a:p>
          <a:p>
            <a:pPr marL="0" indent="0">
              <a:buNone/>
            </a:pPr>
            <a:endParaRPr lang="en-US" sz="2400" cap="all">
              <a:solidFill>
                <a:schemeClr val="tx1">
                  <a:alpha val="80000"/>
                </a:schemeClr>
              </a:solidFill>
              <a:cs typeface="Calibri"/>
            </a:endParaRPr>
          </a:p>
          <a:p>
            <a:pPr marL="0" indent="0">
              <a:buNone/>
            </a:pPr>
            <a:endParaRPr lang="en-US" sz="2400">
              <a:solidFill>
                <a:schemeClr val="tx1">
                  <a:alpha val="80000"/>
                </a:schemeClr>
              </a:solidFill>
              <a:cs typeface="Calibri"/>
            </a:endParaRPr>
          </a:p>
        </p:txBody>
      </p:sp>
      <p:grpSp>
        <p:nvGrpSpPr>
          <p:cNvPr id="10" name="Group 9">
            <a:extLst>
              <a:ext uri="{FF2B5EF4-FFF2-40B4-BE49-F238E27FC236}">
                <a16:creationId xmlns:a16="http://schemas.microsoft.com/office/drawing/2014/main" id="{4728F330-19FB-4D39-BD0F-53032ABFE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11" name="Freeform: Shape 10">
              <a:extLst>
                <a:ext uri="{FF2B5EF4-FFF2-40B4-BE49-F238E27FC236}">
                  <a16:creationId xmlns:a16="http://schemas.microsoft.com/office/drawing/2014/main" id="{30220D63-6F38-42F9-8AAD-3B1363A4F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7B054CB-4DA3-4EDD-B196-A5DDD1E4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60240018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5">
            <a:extLst>
              <a:ext uri="{FF2B5EF4-FFF2-40B4-BE49-F238E27FC236}">
                <a16:creationId xmlns:a16="http://schemas.microsoft.com/office/drawing/2014/main" id="{89481F45-E765-C470-D104-F1420FD712E1}"/>
              </a:ext>
            </a:extLst>
          </p:cNvPr>
          <p:cNvPicPr>
            <a:picLocks noChangeAspect="1"/>
          </p:cNvPicPr>
          <p:nvPr/>
        </p:nvPicPr>
        <p:blipFill rotWithShape="1">
          <a:blip r:embed="rId3">
            <a:alphaModFix/>
          </a:blip>
          <a:srcRect t="13230" r="-1" b="10926"/>
          <a:stretch/>
        </p:blipFill>
        <p:spPr>
          <a:xfrm>
            <a:off x="4547937" y="-5"/>
            <a:ext cx="7644062" cy="3681406"/>
          </a:xfrm>
          <a:prstGeom prst="rect">
            <a:avLst/>
          </a:prstGeom>
        </p:spPr>
      </p:pic>
      <p:pic>
        <p:nvPicPr>
          <p:cNvPr id="4" name="Picture 4" descr="A picture containing text, person, indoor, crowd&#10;&#10;Description automatically generated">
            <a:extLst>
              <a:ext uri="{FF2B5EF4-FFF2-40B4-BE49-F238E27FC236}">
                <a16:creationId xmlns:a16="http://schemas.microsoft.com/office/drawing/2014/main" id="{FAC10FE6-90C4-6328-A239-7B413D9AFB47}"/>
              </a:ext>
            </a:extLst>
          </p:cNvPr>
          <p:cNvPicPr>
            <a:picLocks noChangeAspect="1"/>
          </p:cNvPicPr>
          <p:nvPr/>
        </p:nvPicPr>
        <p:blipFill rotWithShape="1">
          <a:blip r:embed="rId4"/>
          <a:srcRect t="18256" r="-1" b="25011"/>
          <a:stretch/>
        </p:blipFill>
        <p:spPr>
          <a:xfrm>
            <a:off x="4547938" y="3681409"/>
            <a:ext cx="7644062" cy="3176595"/>
          </a:xfrm>
          <a:prstGeom prst="rect">
            <a:avLst/>
          </a:prstGeom>
        </p:spPr>
      </p:pic>
      <p:sp>
        <p:nvSpPr>
          <p:cNvPr id="23" name="Rectangle 22">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9CAB80-7FB1-A18D-7F37-DCB6A2236463}"/>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sz="5000" kern="1200">
                <a:solidFill>
                  <a:schemeClr val="bg1"/>
                </a:solidFill>
                <a:latin typeface="+mj-lt"/>
                <a:ea typeface="+mj-ea"/>
                <a:cs typeface="+mj-cs"/>
              </a:rPr>
              <a:t>How it went...</a:t>
            </a:r>
          </a:p>
        </p:txBody>
      </p:sp>
      <p:sp>
        <p:nvSpPr>
          <p:cNvPr id="9" name="Content Placeholder 8">
            <a:extLst>
              <a:ext uri="{FF2B5EF4-FFF2-40B4-BE49-F238E27FC236}">
                <a16:creationId xmlns:a16="http://schemas.microsoft.com/office/drawing/2014/main" id="{D2085E3E-0FCB-65DC-3DD5-21727B02DE22}"/>
              </a:ext>
            </a:extLst>
          </p:cNvPr>
          <p:cNvSpPr>
            <a:spLocks noGrp="1"/>
          </p:cNvSpPr>
          <p:nvPr>
            <p:ph idx="1"/>
          </p:nvPr>
        </p:nvSpPr>
        <p:spPr>
          <a:xfrm>
            <a:off x="838200" y="3902075"/>
            <a:ext cx="5395912" cy="1655762"/>
          </a:xfrm>
        </p:spPr>
        <p:txBody>
          <a:bodyPr vert="horz" lIns="91440" tIns="45720" rIns="91440" bIns="45720" rtlCol="0">
            <a:normAutofit/>
          </a:bodyPr>
          <a:lstStyle/>
          <a:p>
            <a:pPr marL="0" indent="0">
              <a:buNone/>
            </a:pPr>
            <a:r>
              <a:rPr lang="en-US" sz="2000" kern="1200" dirty="0">
                <a:solidFill>
                  <a:schemeClr val="bg1"/>
                </a:solidFill>
                <a:latin typeface="+mn-lt"/>
                <a:ea typeface="+mn-ea"/>
                <a:cs typeface="+mn-cs"/>
              </a:rPr>
              <a:t>Photos by: Benita Mayo </a:t>
            </a:r>
          </a:p>
        </p:txBody>
      </p:sp>
      <p:cxnSp>
        <p:nvCxnSpPr>
          <p:cNvPr id="25" name="Straight Connector 24">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45458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632D34-25F5-C97A-D671-4D4DF78917C4}"/>
              </a:ext>
            </a:extLst>
          </p:cNvPr>
          <p:cNvSpPr>
            <a:spLocks noGrp="1"/>
          </p:cNvSpPr>
          <p:nvPr>
            <p:ph type="title"/>
          </p:nvPr>
        </p:nvSpPr>
        <p:spPr>
          <a:xfrm>
            <a:off x="827088" y="1641752"/>
            <a:ext cx="3527425" cy="4366936"/>
          </a:xfrm>
        </p:spPr>
        <p:txBody>
          <a:bodyPr anchor="t">
            <a:normAutofit/>
          </a:bodyPr>
          <a:lstStyle/>
          <a:p>
            <a:r>
              <a:rPr lang="en-US" sz="4000">
                <a:cs typeface="Calibri Light"/>
              </a:rPr>
              <a:t>Equity Center Community Fellows in Residence Program</a:t>
            </a:r>
            <a:endParaRPr lang="en-US" sz="4000"/>
          </a:p>
        </p:txBody>
      </p:sp>
      <p:sp>
        <p:nvSpPr>
          <p:cNvPr id="3" name="Content Placeholder 2">
            <a:extLst>
              <a:ext uri="{FF2B5EF4-FFF2-40B4-BE49-F238E27FC236}">
                <a16:creationId xmlns:a16="http://schemas.microsoft.com/office/drawing/2014/main" id="{F146C042-0E01-4315-AE5A-D2CAA615BF8C}"/>
              </a:ext>
            </a:extLst>
          </p:cNvPr>
          <p:cNvSpPr>
            <a:spLocks noGrp="1"/>
          </p:cNvSpPr>
          <p:nvPr>
            <p:ph idx="1"/>
          </p:nvPr>
        </p:nvSpPr>
        <p:spPr>
          <a:xfrm>
            <a:off x="5187962" y="1448409"/>
            <a:ext cx="5841004" cy="3960000"/>
          </a:xfrm>
        </p:spPr>
        <p:txBody>
          <a:bodyPr vert="horz" lIns="91440" tIns="45720" rIns="91440" bIns="45720" rtlCol="0" anchor="t">
            <a:noAutofit/>
          </a:bodyPr>
          <a:lstStyle/>
          <a:p>
            <a:pPr marL="0" indent="0">
              <a:buNone/>
            </a:pPr>
            <a:r>
              <a:rPr lang="en-US" sz="2000" dirty="0">
                <a:solidFill>
                  <a:schemeClr val="tx1">
                    <a:alpha val="80000"/>
                  </a:schemeClr>
                </a:solidFill>
                <a:cs typeface="Calibri"/>
              </a:rPr>
              <a:t>Edgar Lara and Maria Esparza-Rodriguez - </a:t>
            </a:r>
            <a:r>
              <a:rPr lang="en-US" sz="2000" cap="all" dirty="0">
                <a:solidFill>
                  <a:schemeClr val="tx1">
                    <a:alpha val="80000"/>
                  </a:schemeClr>
                </a:solidFill>
              </a:rPr>
              <a:t>CONECtA2 </a:t>
            </a:r>
            <a:endParaRPr lang="en-US" sz="2000" cap="all" dirty="0">
              <a:solidFill>
                <a:schemeClr val="tx1">
                  <a:alpha val="80000"/>
                </a:schemeClr>
              </a:solidFill>
              <a:ea typeface="+mn-lt"/>
              <a:cs typeface="+mn-lt"/>
            </a:endParaRPr>
          </a:p>
          <a:p>
            <a:pPr marL="0" indent="0">
              <a:buNone/>
            </a:pPr>
            <a:r>
              <a:rPr lang="en-US" sz="2400" cap="all" dirty="0">
                <a:ea typeface="+mn-lt"/>
                <a:cs typeface="+mn-lt"/>
              </a:rPr>
              <a:t>LATINX Leadership in Charlottesville is a program designed to train and mentor the future Latinx leaders of Charlottesville. Ultimately, we hope that these leaders will gain the skills necessary to engage and share their knowledge with other people in both the Charlottesville and UVA communities.</a:t>
            </a:r>
            <a:endParaRPr lang="en-US" sz="2400" cap="all">
              <a:solidFill>
                <a:schemeClr val="tx1">
                  <a:alpha val="80000"/>
                </a:schemeClr>
              </a:solidFill>
              <a:cs typeface="Calibri"/>
            </a:endParaRPr>
          </a:p>
          <a:p>
            <a:pPr marL="0" indent="0">
              <a:buNone/>
            </a:pPr>
            <a:endParaRPr lang="en-US" sz="2400" cap="all">
              <a:solidFill>
                <a:schemeClr val="tx1">
                  <a:alpha val="80000"/>
                </a:schemeClr>
              </a:solidFill>
              <a:cs typeface="Calibri"/>
            </a:endParaRPr>
          </a:p>
          <a:p>
            <a:pPr marL="0" indent="0">
              <a:buNone/>
            </a:pPr>
            <a:endParaRPr lang="en-US" sz="2400">
              <a:solidFill>
                <a:schemeClr val="tx1">
                  <a:alpha val="80000"/>
                </a:schemeClr>
              </a:solidFill>
              <a:cs typeface="Calibri"/>
            </a:endParaRPr>
          </a:p>
        </p:txBody>
      </p:sp>
      <p:grpSp>
        <p:nvGrpSpPr>
          <p:cNvPr id="10" name="Group 9">
            <a:extLst>
              <a:ext uri="{FF2B5EF4-FFF2-40B4-BE49-F238E27FC236}">
                <a16:creationId xmlns:a16="http://schemas.microsoft.com/office/drawing/2014/main" id="{4728F330-19FB-4D39-BD0F-53032ABFE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11" name="Freeform: Shape 10">
              <a:extLst>
                <a:ext uri="{FF2B5EF4-FFF2-40B4-BE49-F238E27FC236}">
                  <a16:creationId xmlns:a16="http://schemas.microsoft.com/office/drawing/2014/main" id="{30220D63-6F38-42F9-8AAD-3B1363A4F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7B054CB-4DA3-4EDD-B196-A5DDD1E4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887305454"/>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09CAB80-7FB1-A18D-7F37-DCB6A2236463}"/>
              </a:ext>
            </a:extLst>
          </p:cNvPr>
          <p:cNvSpPr>
            <a:spLocks noGrp="1"/>
          </p:cNvSpPr>
          <p:nvPr>
            <p:ph type="title"/>
          </p:nvPr>
        </p:nvSpPr>
        <p:spPr>
          <a:xfrm>
            <a:off x="375249" y="454265"/>
            <a:ext cx="4800600" cy="1325563"/>
          </a:xfrm>
        </p:spPr>
        <p:txBody>
          <a:bodyPr anchor="b">
            <a:normAutofit/>
          </a:bodyPr>
          <a:lstStyle/>
          <a:p>
            <a:r>
              <a:rPr lang="en-US">
                <a:solidFill>
                  <a:schemeClr val="bg1"/>
                </a:solidFill>
                <a:cs typeface="Calibri Light"/>
              </a:rPr>
              <a:t>How it went...</a:t>
            </a:r>
            <a:endParaRPr lang="en-US">
              <a:solidFill>
                <a:schemeClr val="bg1"/>
              </a:solidFill>
            </a:endParaRPr>
          </a:p>
        </p:txBody>
      </p:sp>
      <p:cxnSp>
        <p:nvCxnSpPr>
          <p:cNvPr id="25" name="Straight Connector 2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Content Placeholder 19">
            <a:extLst>
              <a:ext uri="{FF2B5EF4-FFF2-40B4-BE49-F238E27FC236}">
                <a16:creationId xmlns:a16="http://schemas.microsoft.com/office/drawing/2014/main" id="{2D38E6ED-252F-3CE6-5289-05878A5776BD}"/>
              </a:ext>
            </a:extLst>
          </p:cNvPr>
          <p:cNvSpPr>
            <a:spLocks noGrp="1"/>
          </p:cNvSpPr>
          <p:nvPr>
            <p:ph idx="1"/>
          </p:nvPr>
        </p:nvSpPr>
        <p:spPr>
          <a:xfrm>
            <a:off x="188344" y="2030041"/>
            <a:ext cx="5131278" cy="4617344"/>
          </a:xfrm>
        </p:spPr>
        <p:txBody>
          <a:bodyPr vert="horz" lIns="91440" tIns="45720" rIns="91440" bIns="45720" rtlCol="0" anchor="t">
            <a:normAutofit/>
          </a:bodyPr>
          <a:lstStyle/>
          <a:p>
            <a:pPr marL="0" indent="0">
              <a:buNone/>
            </a:pPr>
            <a:r>
              <a:rPr lang="en-US" dirty="0">
                <a:solidFill>
                  <a:schemeClr val="bg1"/>
                </a:solidFill>
                <a:cs typeface="Calibri"/>
              </a:rPr>
              <a:t>2 successful iterations of the program</a:t>
            </a:r>
          </a:p>
          <a:p>
            <a:pPr marL="0" indent="0">
              <a:buNone/>
            </a:pPr>
            <a:r>
              <a:rPr lang="en-US" dirty="0">
                <a:solidFill>
                  <a:schemeClr val="bg1"/>
                </a:solidFill>
                <a:cs typeface="Calibri"/>
              </a:rPr>
              <a:t>Technology for Latinx Leaders</a:t>
            </a:r>
          </a:p>
          <a:p>
            <a:pPr marL="0" indent="0">
              <a:buNone/>
            </a:pPr>
            <a:r>
              <a:rPr lang="en-US" dirty="0">
                <a:solidFill>
                  <a:schemeClr val="bg1"/>
                </a:solidFill>
                <a:cs typeface="Calibri"/>
              </a:rPr>
              <a:t>Curriculum development</a:t>
            </a:r>
          </a:p>
          <a:p>
            <a:pPr marL="0" indent="0">
              <a:buNone/>
            </a:pPr>
            <a:r>
              <a:rPr lang="en-US" dirty="0">
                <a:solidFill>
                  <a:schemeClr val="bg1"/>
                </a:solidFill>
                <a:cs typeface="Calibri"/>
              </a:rPr>
              <a:t>Capacity for improvement</a:t>
            </a:r>
          </a:p>
          <a:p>
            <a:pPr marL="0" indent="0">
              <a:buNone/>
            </a:pPr>
            <a:r>
              <a:rPr lang="en-US" dirty="0">
                <a:solidFill>
                  <a:schemeClr val="bg1"/>
                </a:solidFill>
                <a:cs typeface="Calibri"/>
              </a:rPr>
              <a:t>3 of the graduates are new CFRs</a:t>
            </a:r>
          </a:p>
          <a:p>
            <a:pPr marL="0" indent="0">
              <a:buNone/>
            </a:pPr>
            <a:r>
              <a:rPr lang="en-US" dirty="0">
                <a:solidFill>
                  <a:schemeClr val="bg1"/>
                </a:solidFill>
                <a:cs typeface="Calibri"/>
              </a:rPr>
              <a:t>Conecta2 @ Sin Barerras where Edgar Lara is now the ED!</a:t>
            </a:r>
          </a:p>
        </p:txBody>
      </p:sp>
      <p:sp>
        <p:nvSpPr>
          <p:cNvPr id="27" name="Rectangle 26">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descr="Graphical user interface, text&#10;&#10;Description automatically generated">
            <a:extLst>
              <a:ext uri="{FF2B5EF4-FFF2-40B4-BE49-F238E27FC236}">
                <a16:creationId xmlns:a16="http://schemas.microsoft.com/office/drawing/2014/main" id="{1AD7371B-528B-4281-E6B3-63292A9292F6}"/>
              </a:ext>
            </a:extLst>
          </p:cNvPr>
          <p:cNvPicPr>
            <a:picLocks noChangeAspect="1"/>
          </p:cNvPicPr>
          <p:nvPr/>
        </p:nvPicPr>
        <p:blipFill rotWithShape="1">
          <a:blip r:embed="rId3"/>
          <a:srcRect r="68000" b="27428"/>
          <a:stretch/>
        </p:blipFill>
        <p:spPr>
          <a:xfrm>
            <a:off x="7249042" y="1488538"/>
            <a:ext cx="3870286" cy="4098233"/>
          </a:xfrm>
          <a:prstGeom prst="rect">
            <a:avLst/>
          </a:prstGeom>
        </p:spPr>
      </p:pic>
    </p:spTree>
    <p:extLst>
      <p:ext uri="{BB962C8B-B14F-4D97-AF65-F5344CB8AC3E}">
        <p14:creationId xmlns:p14="http://schemas.microsoft.com/office/powerpoint/2010/main" val="984757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356190-BE9C-6F95-B368-49272CF5330F}"/>
              </a:ext>
            </a:extLst>
          </p:cNvPr>
          <p:cNvSpPr>
            <a:spLocks noGrp="1"/>
          </p:cNvSpPr>
          <p:nvPr>
            <p:ph type="title"/>
          </p:nvPr>
        </p:nvSpPr>
        <p:spPr>
          <a:xfrm>
            <a:off x="237616" y="419677"/>
            <a:ext cx="3527425" cy="4366936"/>
          </a:xfrm>
        </p:spPr>
        <p:txBody>
          <a:bodyPr anchor="t">
            <a:normAutofit/>
          </a:bodyPr>
          <a:lstStyle/>
          <a:p>
            <a:r>
              <a:rPr lang="en-US" sz="4000">
                <a:cs typeface="Calibri Light"/>
              </a:rPr>
              <a:t>And went...</a:t>
            </a:r>
            <a:endParaRPr lang="en-US" sz="4000"/>
          </a:p>
        </p:txBody>
      </p:sp>
      <p:grpSp>
        <p:nvGrpSpPr>
          <p:cNvPr id="10" name="Group 9">
            <a:extLst>
              <a:ext uri="{FF2B5EF4-FFF2-40B4-BE49-F238E27FC236}">
                <a16:creationId xmlns:a16="http://schemas.microsoft.com/office/drawing/2014/main" id="{4728F330-19FB-4D39-BD0F-53032ABFEB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79015" y="0"/>
            <a:ext cx="712985" cy="6858000"/>
            <a:chOff x="11479015" y="0"/>
            <a:chExt cx="712985" cy="6858000"/>
          </a:xfrm>
          <a:effectLst>
            <a:outerShdw blurRad="381000" dist="152400" dir="10800000" algn="ctr" rotWithShape="0">
              <a:schemeClr val="bg1">
                <a:alpha val="10000"/>
              </a:schemeClr>
            </a:outerShdw>
          </a:effectLst>
        </p:grpSpPr>
        <p:sp>
          <p:nvSpPr>
            <p:cNvPr id="11" name="Freeform: Shape 10">
              <a:extLst>
                <a:ext uri="{FF2B5EF4-FFF2-40B4-BE49-F238E27FC236}">
                  <a16:creationId xmlns:a16="http://schemas.microsoft.com/office/drawing/2014/main" id="{30220D63-6F38-42F9-8AAD-3B1363A4FA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8" y="0"/>
              <a:ext cx="712982" cy="6858000"/>
            </a:xfrm>
            <a:custGeom>
              <a:avLst/>
              <a:gdLst>
                <a:gd name="connsiteX0" fmla="*/ 280560 w 712982"/>
                <a:gd name="connsiteY0" fmla="*/ 0 h 6858000"/>
                <a:gd name="connsiteX1" fmla="*/ 712982 w 712982"/>
                <a:gd name="connsiteY1" fmla="*/ 0 h 6858000"/>
                <a:gd name="connsiteX2" fmla="*/ 712982 w 712982"/>
                <a:gd name="connsiteY2" fmla="*/ 6858000 h 6858000"/>
                <a:gd name="connsiteX3" fmla="*/ 372527 w 712982"/>
                <a:gd name="connsiteY3" fmla="*/ 6858000 h 6858000"/>
                <a:gd name="connsiteX4" fmla="*/ 372901 w 712982"/>
                <a:gd name="connsiteY4" fmla="*/ 6835810 h 6858000"/>
                <a:gd name="connsiteX5" fmla="*/ 363017 w 712982"/>
                <a:gd name="connsiteY5" fmla="*/ 6518145 h 6858000"/>
                <a:gd name="connsiteX6" fmla="*/ 310498 w 712982"/>
                <a:gd name="connsiteY6" fmla="*/ 6393936 h 6858000"/>
                <a:gd name="connsiteX7" fmla="*/ 305420 w 712982"/>
                <a:gd name="connsiteY7" fmla="*/ 6355564 h 6858000"/>
                <a:gd name="connsiteX8" fmla="*/ 311030 w 712982"/>
                <a:gd name="connsiteY8" fmla="*/ 6267729 h 6858000"/>
                <a:gd name="connsiteX9" fmla="*/ 281440 w 712982"/>
                <a:gd name="connsiteY9" fmla="*/ 6090959 h 6858000"/>
                <a:gd name="connsiteX10" fmla="*/ 258928 w 712982"/>
                <a:gd name="connsiteY10" fmla="*/ 6026981 h 6858000"/>
                <a:gd name="connsiteX11" fmla="*/ 245105 w 712982"/>
                <a:gd name="connsiteY11" fmla="*/ 5991615 h 6858000"/>
                <a:gd name="connsiteX12" fmla="*/ 197441 w 712982"/>
                <a:gd name="connsiteY12" fmla="*/ 5807458 h 6858000"/>
                <a:gd name="connsiteX13" fmla="*/ 159115 w 712982"/>
                <a:gd name="connsiteY13" fmla="*/ 5727356 h 6858000"/>
                <a:gd name="connsiteX14" fmla="*/ 152306 w 712982"/>
                <a:gd name="connsiteY14" fmla="*/ 5705270 h 6858000"/>
                <a:gd name="connsiteX15" fmla="*/ 150939 w 712982"/>
                <a:gd name="connsiteY15" fmla="*/ 5580441 h 6858000"/>
                <a:gd name="connsiteX16" fmla="*/ 187956 w 712982"/>
                <a:gd name="connsiteY16" fmla="*/ 5482729 h 6858000"/>
                <a:gd name="connsiteX17" fmla="*/ 201902 w 712982"/>
                <a:gd name="connsiteY17" fmla="*/ 5463053 h 6858000"/>
                <a:gd name="connsiteX18" fmla="*/ 168174 w 712982"/>
                <a:gd name="connsiteY18" fmla="*/ 5205662 h 6858000"/>
                <a:gd name="connsiteX19" fmla="*/ 157186 w 712982"/>
                <a:gd name="connsiteY19" fmla="*/ 5166766 h 6858000"/>
                <a:gd name="connsiteX20" fmla="*/ 163999 w 712982"/>
                <a:gd name="connsiteY20" fmla="*/ 4972256 h 6858000"/>
                <a:gd name="connsiteX21" fmla="*/ 163388 w 712982"/>
                <a:gd name="connsiteY21" fmla="*/ 4915833 h 6858000"/>
                <a:gd name="connsiteX22" fmla="*/ 166361 w 712982"/>
                <a:gd name="connsiteY22" fmla="*/ 4712964 h 6858000"/>
                <a:gd name="connsiteX23" fmla="*/ 140122 w 712982"/>
                <a:gd name="connsiteY23" fmla="*/ 4687152 h 6858000"/>
                <a:gd name="connsiteX24" fmla="*/ 73058 w 712982"/>
                <a:gd name="connsiteY24" fmla="*/ 4611951 h 6858000"/>
                <a:gd name="connsiteX25" fmla="*/ 3979 w 712982"/>
                <a:gd name="connsiteY25" fmla="*/ 4456771 h 6858000"/>
                <a:gd name="connsiteX26" fmla="*/ 2091 w 712982"/>
                <a:gd name="connsiteY26" fmla="*/ 4412781 h 6858000"/>
                <a:gd name="connsiteX27" fmla="*/ 75905 w 712982"/>
                <a:gd name="connsiteY27" fmla="*/ 4292897 h 6858000"/>
                <a:gd name="connsiteX28" fmla="*/ 104434 w 712982"/>
                <a:gd name="connsiteY28" fmla="*/ 4235333 h 6858000"/>
                <a:gd name="connsiteX29" fmla="*/ 151065 w 712982"/>
                <a:gd name="connsiteY29" fmla="*/ 4075686 h 6858000"/>
                <a:gd name="connsiteX30" fmla="*/ 161243 w 712982"/>
                <a:gd name="connsiteY30" fmla="*/ 4061695 h 6858000"/>
                <a:gd name="connsiteX31" fmla="*/ 286285 w 712982"/>
                <a:gd name="connsiteY31" fmla="*/ 3933862 h 6858000"/>
                <a:gd name="connsiteX32" fmla="*/ 306926 w 712982"/>
                <a:gd name="connsiteY32" fmla="*/ 3905847 h 6858000"/>
                <a:gd name="connsiteX33" fmla="*/ 340015 w 712982"/>
                <a:gd name="connsiteY33" fmla="*/ 3871199 h 6858000"/>
                <a:gd name="connsiteX34" fmla="*/ 400111 w 712982"/>
                <a:gd name="connsiteY34" fmla="*/ 3767743 h 6858000"/>
                <a:gd name="connsiteX35" fmla="*/ 409694 w 712982"/>
                <a:gd name="connsiteY35" fmla="*/ 3646690 h 6858000"/>
                <a:gd name="connsiteX36" fmla="*/ 428447 w 712982"/>
                <a:gd name="connsiteY36" fmla="*/ 3499752 h 6858000"/>
                <a:gd name="connsiteX37" fmla="*/ 445033 w 712982"/>
                <a:gd name="connsiteY37" fmla="*/ 3437349 h 6858000"/>
                <a:gd name="connsiteX38" fmla="*/ 471431 w 712982"/>
                <a:gd name="connsiteY38" fmla="*/ 3272018 h 6858000"/>
                <a:gd name="connsiteX39" fmla="*/ 495919 w 712982"/>
                <a:gd name="connsiteY39" fmla="*/ 3153432 h 6858000"/>
                <a:gd name="connsiteX40" fmla="*/ 499541 w 712982"/>
                <a:gd name="connsiteY40" fmla="*/ 2985907 h 6858000"/>
                <a:gd name="connsiteX41" fmla="*/ 491640 w 712982"/>
                <a:gd name="connsiteY41" fmla="*/ 2905697 h 6858000"/>
                <a:gd name="connsiteX42" fmla="*/ 586592 w 712982"/>
                <a:gd name="connsiteY42" fmla="*/ 2746325 h 6858000"/>
                <a:gd name="connsiteX43" fmla="*/ 647211 w 712982"/>
                <a:gd name="connsiteY43" fmla="*/ 2620857 h 6858000"/>
                <a:gd name="connsiteX44" fmla="*/ 598120 w 712982"/>
                <a:gd name="connsiteY44" fmla="*/ 2501248 h 6858000"/>
                <a:gd name="connsiteX45" fmla="*/ 560897 w 712982"/>
                <a:gd name="connsiteY45" fmla="*/ 2471368 h 6858000"/>
                <a:gd name="connsiteX46" fmla="*/ 506928 w 712982"/>
                <a:gd name="connsiteY46" fmla="*/ 2272389 h 6858000"/>
                <a:gd name="connsiteX47" fmla="*/ 474122 w 712982"/>
                <a:gd name="connsiteY47" fmla="*/ 1983284 h 6858000"/>
                <a:gd name="connsiteX48" fmla="*/ 349180 w 712982"/>
                <a:gd name="connsiteY48" fmla="*/ 1510207 h 6858000"/>
                <a:gd name="connsiteX49" fmla="*/ 306451 w 712982"/>
                <a:gd name="connsiteY49" fmla="*/ 1430003 h 6858000"/>
                <a:gd name="connsiteX50" fmla="*/ 287747 w 712982"/>
                <a:gd name="connsiteY50" fmla="*/ 1336633 h 6858000"/>
                <a:gd name="connsiteX51" fmla="*/ 304326 w 712982"/>
                <a:gd name="connsiteY51" fmla="*/ 1298229 h 6858000"/>
                <a:gd name="connsiteX52" fmla="*/ 317671 w 712982"/>
                <a:gd name="connsiteY52" fmla="*/ 1136667 h 6858000"/>
                <a:gd name="connsiteX53" fmla="*/ 314959 w 712982"/>
                <a:gd name="connsiteY53" fmla="*/ 1106522 h 6858000"/>
                <a:gd name="connsiteX54" fmla="*/ 290675 w 712982"/>
                <a:gd name="connsiteY54" fmla="*/ 1004980 h 6858000"/>
                <a:gd name="connsiteX55" fmla="*/ 272712 w 712982"/>
                <a:gd name="connsiteY55" fmla="*/ 910357 h 6858000"/>
                <a:gd name="connsiteX56" fmla="*/ 270963 w 712982"/>
                <a:gd name="connsiteY56" fmla="*/ 667028 h 6858000"/>
                <a:gd name="connsiteX57" fmla="*/ 244986 w 712982"/>
                <a:gd name="connsiteY57" fmla="*/ 483131 h 6858000"/>
                <a:gd name="connsiteX58" fmla="*/ 241465 w 712982"/>
                <a:gd name="connsiteY58" fmla="*/ 397465 h 6858000"/>
                <a:gd name="connsiteX59" fmla="*/ 244890 w 712982"/>
                <a:gd name="connsiteY59" fmla="*/ 348507 h 6858000"/>
                <a:gd name="connsiteX60" fmla="*/ 293439 w 712982"/>
                <a:gd name="connsiteY60" fmla="*/ 233141 h 6858000"/>
                <a:gd name="connsiteX61" fmla="*/ 300513 w 712982"/>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2" h="6858000">
                  <a:moveTo>
                    <a:pt x="280560" y="0"/>
                  </a:moveTo>
                  <a:lnTo>
                    <a:pt x="712982" y="0"/>
                  </a:lnTo>
                  <a:lnTo>
                    <a:pt x="712982"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7B054CB-4DA3-4EDD-B196-A5DDD1E4E6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479015" y="0"/>
              <a:ext cx="712985" cy="6858000"/>
            </a:xfrm>
            <a:custGeom>
              <a:avLst/>
              <a:gdLst>
                <a:gd name="connsiteX0" fmla="*/ 280560 w 712985"/>
                <a:gd name="connsiteY0" fmla="*/ 0 h 6858000"/>
                <a:gd name="connsiteX1" fmla="*/ 712985 w 712985"/>
                <a:gd name="connsiteY1" fmla="*/ 0 h 6858000"/>
                <a:gd name="connsiteX2" fmla="*/ 712985 w 712985"/>
                <a:gd name="connsiteY2" fmla="*/ 6858000 h 6858000"/>
                <a:gd name="connsiteX3" fmla="*/ 372527 w 712985"/>
                <a:gd name="connsiteY3" fmla="*/ 6858000 h 6858000"/>
                <a:gd name="connsiteX4" fmla="*/ 372901 w 712985"/>
                <a:gd name="connsiteY4" fmla="*/ 6835810 h 6858000"/>
                <a:gd name="connsiteX5" fmla="*/ 363017 w 712985"/>
                <a:gd name="connsiteY5" fmla="*/ 6518145 h 6858000"/>
                <a:gd name="connsiteX6" fmla="*/ 310498 w 712985"/>
                <a:gd name="connsiteY6" fmla="*/ 6393936 h 6858000"/>
                <a:gd name="connsiteX7" fmla="*/ 305420 w 712985"/>
                <a:gd name="connsiteY7" fmla="*/ 6355564 h 6858000"/>
                <a:gd name="connsiteX8" fmla="*/ 311030 w 712985"/>
                <a:gd name="connsiteY8" fmla="*/ 6267729 h 6858000"/>
                <a:gd name="connsiteX9" fmla="*/ 281440 w 712985"/>
                <a:gd name="connsiteY9" fmla="*/ 6090959 h 6858000"/>
                <a:gd name="connsiteX10" fmla="*/ 258928 w 712985"/>
                <a:gd name="connsiteY10" fmla="*/ 6026981 h 6858000"/>
                <a:gd name="connsiteX11" fmla="*/ 245105 w 712985"/>
                <a:gd name="connsiteY11" fmla="*/ 5991615 h 6858000"/>
                <a:gd name="connsiteX12" fmla="*/ 197441 w 712985"/>
                <a:gd name="connsiteY12" fmla="*/ 5807458 h 6858000"/>
                <a:gd name="connsiteX13" fmla="*/ 159115 w 712985"/>
                <a:gd name="connsiteY13" fmla="*/ 5727356 h 6858000"/>
                <a:gd name="connsiteX14" fmla="*/ 152306 w 712985"/>
                <a:gd name="connsiteY14" fmla="*/ 5705270 h 6858000"/>
                <a:gd name="connsiteX15" fmla="*/ 150939 w 712985"/>
                <a:gd name="connsiteY15" fmla="*/ 5580441 h 6858000"/>
                <a:gd name="connsiteX16" fmla="*/ 187956 w 712985"/>
                <a:gd name="connsiteY16" fmla="*/ 5482729 h 6858000"/>
                <a:gd name="connsiteX17" fmla="*/ 201902 w 712985"/>
                <a:gd name="connsiteY17" fmla="*/ 5463053 h 6858000"/>
                <a:gd name="connsiteX18" fmla="*/ 168174 w 712985"/>
                <a:gd name="connsiteY18" fmla="*/ 5205662 h 6858000"/>
                <a:gd name="connsiteX19" fmla="*/ 157186 w 712985"/>
                <a:gd name="connsiteY19" fmla="*/ 5166766 h 6858000"/>
                <a:gd name="connsiteX20" fmla="*/ 163999 w 712985"/>
                <a:gd name="connsiteY20" fmla="*/ 4972256 h 6858000"/>
                <a:gd name="connsiteX21" fmla="*/ 163388 w 712985"/>
                <a:gd name="connsiteY21" fmla="*/ 4915833 h 6858000"/>
                <a:gd name="connsiteX22" fmla="*/ 166361 w 712985"/>
                <a:gd name="connsiteY22" fmla="*/ 4712964 h 6858000"/>
                <a:gd name="connsiteX23" fmla="*/ 140122 w 712985"/>
                <a:gd name="connsiteY23" fmla="*/ 4687152 h 6858000"/>
                <a:gd name="connsiteX24" fmla="*/ 73058 w 712985"/>
                <a:gd name="connsiteY24" fmla="*/ 4611951 h 6858000"/>
                <a:gd name="connsiteX25" fmla="*/ 3979 w 712985"/>
                <a:gd name="connsiteY25" fmla="*/ 4456771 h 6858000"/>
                <a:gd name="connsiteX26" fmla="*/ 2091 w 712985"/>
                <a:gd name="connsiteY26" fmla="*/ 4412781 h 6858000"/>
                <a:gd name="connsiteX27" fmla="*/ 75905 w 712985"/>
                <a:gd name="connsiteY27" fmla="*/ 4292897 h 6858000"/>
                <a:gd name="connsiteX28" fmla="*/ 104434 w 712985"/>
                <a:gd name="connsiteY28" fmla="*/ 4235333 h 6858000"/>
                <a:gd name="connsiteX29" fmla="*/ 151065 w 712985"/>
                <a:gd name="connsiteY29" fmla="*/ 4075686 h 6858000"/>
                <a:gd name="connsiteX30" fmla="*/ 161243 w 712985"/>
                <a:gd name="connsiteY30" fmla="*/ 4061695 h 6858000"/>
                <a:gd name="connsiteX31" fmla="*/ 286285 w 712985"/>
                <a:gd name="connsiteY31" fmla="*/ 3933862 h 6858000"/>
                <a:gd name="connsiteX32" fmla="*/ 306926 w 712985"/>
                <a:gd name="connsiteY32" fmla="*/ 3905847 h 6858000"/>
                <a:gd name="connsiteX33" fmla="*/ 340015 w 712985"/>
                <a:gd name="connsiteY33" fmla="*/ 3871199 h 6858000"/>
                <a:gd name="connsiteX34" fmla="*/ 400111 w 712985"/>
                <a:gd name="connsiteY34" fmla="*/ 3767743 h 6858000"/>
                <a:gd name="connsiteX35" fmla="*/ 409694 w 712985"/>
                <a:gd name="connsiteY35" fmla="*/ 3646690 h 6858000"/>
                <a:gd name="connsiteX36" fmla="*/ 428447 w 712985"/>
                <a:gd name="connsiteY36" fmla="*/ 3499752 h 6858000"/>
                <a:gd name="connsiteX37" fmla="*/ 445033 w 712985"/>
                <a:gd name="connsiteY37" fmla="*/ 3437349 h 6858000"/>
                <a:gd name="connsiteX38" fmla="*/ 471431 w 712985"/>
                <a:gd name="connsiteY38" fmla="*/ 3272018 h 6858000"/>
                <a:gd name="connsiteX39" fmla="*/ 495919 w 712985"/>
                <a:gd name="connsiteY39" fmla="*/ 3153432 h 6858000"/>
                <a:gd name="connsiteX40" fmla="*/ 499541 w 712985"/>
                <a:gd name="connsiteY40" fmla="*/ 2985907 h 6858000"/>
                <a:gd name="connsiteX41" fmla="*/ 491640 w 712985"/>
                <a:gd name="connsiteY41" fmla="*/ 2905697 h 6858000"/>
                <a:gd name="connsiteX42" fmla="*/ 586592 w 712985"/>
                <a:gd name="connsiteY42" fmla="*/ 2746325 h 6858000"/>
                <a:gd name="connsiteX43" fmla="*/ 647211 w 712985"/>
                <a:gd name="connsiteY43" fmla="*/ 2620857 h 6858000"/>
                <a:gd name="connsiteX44" fmla="*/ 598120 w 712985"/>
                <a:gd name="connsiteY44" fmla="*/ 2501248 h 6858000"/>
                <a:gd name="connsiteX45" fmla="*/ 560897 w 712985"/>
                <a:gd name="connsiteY45" fmla="*/ 2471368 h 6858000"/>
                <a:gd name="connsiteX46" fmla="*/ 506928 w 712985"/>
                <a:gd name="connsiteY46" fmla="*/ 2272389 h 6858000"/>
                <a:gd name="connsiteX47" fmla="*/ 474122 w 712985"/>
                <a:gd name="connsiteY47" fmla="*/ 1983284 h 6858000"/>
                <a:gd name="connsiteX48" fmla="*/ 349180 w 712985"/>
                <a:gd name="connsiteY48" fmla="*/ 1510207 h 6858000"/>
                <a:gd name="connsiteX49" fmla="*/ 306451 w 712985"/>
                <a:gd name="connsiteY49" fmla="*/ 1430003 h 6858000"/>
                <a:gd name="connsiteX50" fmla="*/ 287747 w 712985"/>
                <a:gd name="connsiteY50" fmla="*/ 1336633 h 6858000"/>
                <a:gd name="connsiteX51" fmla="*/ 304326 w 712985"/>
                <a:gd name="connsiteY51" fmla="*/ 1298229 h 6858000"/>
                <a:gd name="connsiteX52" fmla="*/ 317671 w 712985"/>
                <a:gd name="connsiteY52" fmla="*/ 1136667 h 6858000"/>
                <a:gd name="connsiteX53" fmla="*/ 314959 w 712985"/>
                <a:gd name="connsiteY53" fmla="*/ 1106522 h 6858000"/>
                <a:gd name="connsiteX54" fmla="*/ 290675 w 712985"/>
                <a:gd name="connsiteY54" fmla="*/ 1004980 h 6858000"/>
                <a:gd name="connsiteX55" fmla="*/ 272712 w 712985"/>
                <a:gd name="connsiteY55" fmla="*/ 910357 h 6858000"/>
                <a:gd name="connsiteX56" fmla="*/ 270963 w 712985"/>
                <a:gd name="connsiteY56" fmla="*/ 667028 h 6858000"/>
                <a:gd name="connsiteX57" fmla="*/ 244986 w 712985"/>
                <a:gd name="connsiteY57" fmla="*/ 483131 h 6858000"/>
                <a:gd name="connsiteX58" fmla="*/ 241465 w 712985"/>
                <a:gd name="connsiteY58" fmla="*/ 397465 h 6858000"/>
                <a:gd name="connsiteX59" fmla="*/ 244890 w 712985"/>
                <a:gd name="connsiteY59" fmla="*/ 348507 h 6858000"/>
                <a:gd name="connsiteX60" fmla="*/ 293439 w 712985"/>
                <a:gd name="connsiteY60" fmla="*/ 233141 h 6858000"/>
                <a:gd name="connsiteX61" fmla="*/ 300513 w 712985"/>
                <a:gd name="connsiteY61" fmla="*/ 1720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712985" h="6858000">
                  <a:moveTo>
                    <a:pt x="280560" y="0"/>
                  </a:moveTo>
                  <a:lnTo>
                    <a:pt x="712985" y="0"/>
                  </a:lnTo>
                  <a:lnTo>
                    <a:pt x="712985" y="6858000"/>
                  </a:lnTo>
                  <a:lnTo>
                    <a:pt x="372527" y="6858000"/>
                  </a:lnTo>
                  <a:lnTo>
                    <a:pt x="372901" y="6835810"/>
                  </a:lnTo>
                  <a:cubicBezTo>
                    <a:pt x="343741" y="6729822"/>
                    <a:pt x="373381" y="6623551"/>
                    <a:pt x="363017" y="6518145"/>
                  </a:cubicBezTo>
                  <a:cubicBezTo>
                    <a:pt x="358372" y="6470360"/>
                    <a:pt x="362468" y="6422202"/>
                    <a:pt x="310498" y="6393936"/>
                  </a:cubicBezTo>
                  <a:cubicBezTo>
                    <a:pt x="303659" y="6390296"/>
                    <a:pt x="304819" y="6368800"/>
                    <a:pt x="305420" y="6355564"/>
                  </a:cubicBezTo>
                  <a:cubicBezTo>
                    <a:pt x="306594" y="6326166"/>
                    <a:pt x="314451" y="6296329"/>
                    <a:pt x="311030" y="6267729"/>
                  </a:cubicBezTo>
                  <a:cubicBezTo>
                    <a:pt x="304253" y="6208466"/>
                    <a:pt x="293104" y="6149393"/>
                    <a:pt x="281440" y="6090959"/>
                  </a:cubicBezTo>
                  <a:cubicBezTo>
                    <a:pt x="276978" y="6068911"/>
                    <a:pt x="266829" y="6048361"/>
                    <a:pt x="258928" y="6026981"/>
                  </a:cubicBezTo>
                  <a:cubicBezTo>
                    <a:pt x="254416" y="6015184"/>
                    <a:pt x="244605" y="6003083"/>
                    <a:pt x="245105" y="5991615"/>
                  </a:cubicBezTo>
                  <a:cubicBezTo>
                    <a:pt x="248075" y="5925141"/>
                    <a:pt x="216651" y="5867990"/>
                    <a:pt x="197441" y="5807458"/>
                  </a:cubicBezTo>
                  <a:cubicBezTo>
                    <a:pt x="188523" y="5779456"/>
                    <a:pt x="171697" y="5754078"/>
                    <a:pt x="159115" y="5727356"/>
                  </a:cubicBezTo>
                  <a:cubicBezTo>
                    <a:pt x="155717" y="5720411"/>
                    <a:pt x="152517" y="5712566"/>
                    <a:pt x="152306" y="5705270"/>
                  </a:cubicBezTo>
                  <a:cubicBezTo>
                    <a:pt x="151252" y="5663532"/>
                    <a:pt x="151674" y="5621922"/>
                    <a:pt x="150939" y="5580441"/>
                  </a:cubicBezTo>
                  <a:cubicBezTo>
                    <a:pt x="150326" y="5542748"/>
                    <a:pt x="147369" y="5505023"/>
                    <a:pt x="187956" y="5482729"/>
                  </a:cubicBezTo>
                  <a:cubicBezTo>
                    <a:pt x="194324" y="5479395"/>
                    <a:pt x="198291" y="5470181"/>
                    <a:pt x="201902" y="5463053"/>
                  </a:cubicBezTo>
                  <a:cubicBezTo>
                    <a:pt x="257480" y="5353065"/>
                    <a:pt x="249730" y="5298303"/>
                    <a:pt x="168174" y="5205662"/>
                  </a:cubicBezTo>
                  <a:cubicBezTo>
                    <a:pt x="159805" y="5196040"/>
                    <a:pt x="152161" y="5174340"/>
                    <a:pt x="157186" y="5166766"/>
                  </a:cubicBezTo>
                  <a:cubicBezTo>
                    <a:pt x="198743" y="5102508"/>
                    <a:pt x="186477" y="5038579"/>
                    <a:pt x="163999" y="4972256"/>
                  </a:cubicBezTo>
                  <a:cubicBezTo>
                    <a:pt x="158020" y="4955056"/>
                    <a:pt x="155299" y="4930181"/>
                    <a:pt x="163388" y="4915833"/>
                  </a:cubicBezTo>
                  <a:cubicBezTo>
                    <a:pt x="200708" y="4847649"/>
                    <a:pt x="186907" y="4780374"/>
                    <a:pt x="166361" y="4712964"/>
                  </a:cubicBezTo>
                  <a:cubicBezTo>
                    <a:pt x="163165" y="4702485"/>
                    <a:pt x="150748" y="4690669"/>
                    <a:pt x="140122" y="4687152"/>
                  </a:cubicBezTo>
                  <a:cubicBezTo>
                    <a:pt x="102452" y="4674589"/>
                    <a:pt x="86917" y="4644970"/>
                    <a:pt x="73058" y="4611951"/>
                  </a:cubicBezTo>
                  <a:cubicBezTo>
                    <a:pt x="50686" y="4559957"/>
                    <a:pt x="25516" y="4509149"/>
                    <a:pt x="3979" y="4456771"/>
                  </a:cubicBezTo>
                  <a:cubicBezTo>
                    <a:pt x="-1236" y="4443877"/>
                    <a:pt x="-726" y="4427139"/>
                    <a:pt x="2091" y="4412781"/>
                  </a:cubicBezTo>
                  <a:cubicBezTo>
                    <a:pt x="11653" y="4363733"/>
                    <a:pt x="45382" y="4329603"/>
                    <a:pt x="75905" y="4292897"/>
                  </a:cubicBezTo>
                  <a:cubicBezTo>
                    <a:pt x="89361" y="4276787"/>
                    <a:pt x="97880" y="4255660"/>
                    <a:pt x="104434" y="4235333"/>
                  </a:cubicBezTo>
                  <a:cubicBezTo>
                    <a:pt x="121200" y="4182569"/>
                    <a:pt x="135523" y="4128901"/>
                    <a:pt x="151065" y="4075686"/>
                  </a:cubicBezTo>
                  <a:cubicBezTo>
                    <a:pt x="152552" y="4070549"/>
                    <a:pt x="157315" y="4065932"/>
                    <a:pt x="161243" y="4061695"/>
                  </a:cubicBezTo>
                  <a:cubicBezTo>
                    <a:pt x="202828" y="4019095"/>
                    <a:pt x="244731" y="3976753"/>
                    <a:pt x="286285" y="3933862"/>
                  </a:cubicBezTo>
                  <a:cubicBezTo>
                    <a:pt x="294168" y="3925683"/>
                    <a:pt x="299393" y="3914571"/>
                    <a:pt x="306926" y="3905847"/>
                  </a:cubicBezTo>
                  <a:cubicBezTo>
                    <a:pt x="317292" y="3893589"/>
                    <a:pt x="326766" y="3878502"/>
                    <a:pt x="340015" y="3871199"/>
                  </a:cubicBezTo>
                  <a:cubicBezTo>
                    <a:pt x="381725" y="3848490"/>
                    <a:pt x="396760" y="3812013"/>
                    <a:pt x="400111" y="3767743"/>
                  </a:cubicBezTo>
                  <a:cubicBezTo>
                    <a:pt x="403294" y="3727294"/>
                    <a:pt x="405323" y="3686973"/>
                    <a:pt x="409694" y="3646690"/>
                  </a:cubicBezTo>
                  <a:cubicBezTo>
                    <a:pt x="414852" y="3597538"/>
                    <a:pt x="420910" y="3548579"/>
                    <a:pt x="428447" y="3499752"/>
                  </a:cubicBezTo>
                  <a:cubicBezTo>
                    <a:pt x="431696" y="3478619"/>
                    <a:pt x="435683" y="3456228"/>
                    <a:pt x="445033" y="3437349"/>
                  </a:cubicBezTo>
                  <a:cubicBezTo>
                    <a:pt x="470858" y="3384475"/>
                    <a:pt x="486179" y="3329236"/>
                    <a:pt x="471431" y="3272018"/>
                  </a:cubicBezTo>
                  <a:cubicBezTo>
                    <a:pt x="459682" y="3226180"/>
                    <a:pt x="472474" y="3185267"/>
                    <a:pt x="495919" y="3153432"/>
                  </a:cubicBezTo>
                  <a:cubicBezTo>
                    <a:pt x="538461" y="3095505"/>
                    <a:pt x="521296" y="3040311"/>
                    <a:pt x="499541" y="2985907"/>
                  </a:cubicBezTo>
                  <a:cubicBezTo>
                    <a:pt x="488276" y="2957871"/>
                    <a:pt x="486838" y="2934028"/>
                    <a:pt x="491640" y="2905697"/>
                  </a:cubicBezTo>
                  <a:cubicBezTo>
                    <a:pt x="502898" y="2840071"/>
                    <a:pt x="547705" y="2792141"/>
                    <a:pt x="586592" y="2746325"/>
                  </a:cubicBezTo>
                  <a:cubicBezTo>
                    <a:pt x="619786" y="2707275"/>
                    <a:pt x="636305" y="2665661"/>
                    <a:pt x="647211" y="2620857"/>
                  </a:cubicBezTo>
                  <a:cubicBezTo>
                    <a:pt x="661216" y="2564298"/>
                    <a:pt x="648982" y="2522027"/>
                    <a:pt x="598120" y="2501248"/>
                  </a:cubicBezTo>
                  <a:cubicBezTo>
                    <a:pt x="583733" y="2495506"/>
                    <a:pt x="566431" y="2484521"/>
                    <a:pt x="560897" y="2471368"/>
                  </a:cubicBezTo>
                  <a:cubicBezTo>
                    <a:pt x="533469" y="2407931"/>
                    <a:pt x="496686" y="2344634"/>
                    <a:pt x="506928" y="2272389"/>
                  </a:cubicBezTo>
                  <a:cubicBezTo>
                    <a:pt x="520879" y="2172517"/>
                    <a:pt x="509052" y="2077807"/>
                    <a:pt x="474122" y="1983284"/>
                  </a:cubicBezTo>
                  <a:cubicBezTo>
                    <a:pt x="417537" y="1829959"/>
                    <a:pt x="358639" y="1676886"/>
                    <a:pt x="349180" y="1510207"/>
                  </a:cubicBezTo>
                  <a:cubicBezTo>
                    <a:pt x="347619" y="1482573"/>
                    <a:pt x="326399" y="1451821"/>
                    <a:pt x="306451" y="1430003"/>
                  </a:cubicBezTo>
                  <a:cubicBezTo>
                    <a:pt x="268511" y="1388202"/>
                    <a:pt x="266127" y="1390512"/>
                    <a:pt x="287747" y="1336633"/>
                  </a:cubicBezTo>
                  <a:cubicBezTo>
                    <a:pt x="293070" y="1323756"/>
                    <a:pt x="295470" y="1308272"/>
                    <a:pt x="304326" y="1298229"/>
                  </a:cubicBezTo>
                  <a:cubicBezTo>
                    <a:pt x="349361" y="1247057"/>
                    <a:pt x="331041" y="1191986"/>
                    <a:pt x="317671" y="1136667"/>
                  </a:cubicBezTo>
                  <a:cubicBezTo>
                    <a:pt x="315148" y="1126990"/>
                    <a:pt x="311827" y="1115354"/>
                    <a:pt x="314959" y="1106522"/>
                  </a:cubicBezTo>
                  <a:cubicBezTo>
                    <a:pt x="329032" y="1066641"/>
                    <a:pt x="319157" y="1035231"/>
                    <a:pt x="290675" y="1004980"/>
                  </a:cubicBezTo>
                  <a:cubicBezTo>
                    <a:pt x="266138" y="978690"/>
                    <a:pt x="249805" y="947108"/>
                    <a:pt x="272712" y="910357"/>
                  </a:cubicBezTo>
                  <a:cubicBezTo>
                    <a:pt x="323486" y="828702"/>
                    <a:pt x="317578" y="747981"/>
                    <a:pt x="270963" y="667028"/>
                  </a:cubicBezTo>
                  <a:cubicBezTo>
                    <a:pt x="237707" y="609204"/>
                    <a:pt x="225082" y="549995"/>
                    <a:pt x="244986" y="483131"/>
                  </a:cubicBezTo>
                  <a:cubicBezTo>
                    <a:pt x="252708" y="457408"/>
                    <a:pt x="242285" y="426353"/>
                    <a:pt x="241465" y="397465"/>
                  </a:cubicBezTo>
                  <a:cubicBezTo>
                    <a:pt x="240850" y="381142"/>
                    <a:pt x="239176" y="363176"/>
                    <a:pt x="244890" y="348507"/>
                  </a:cubicBezTo>
                  <a:cubicBezTo>
                    <a:pt x="259350" y="309454"/>
                    <a:pt x="279299" y="272445"/>
                    <a:pt x="293439" y="233141"/>
                  </a:cubicBezTo>
                  <a:cubicBezTo>
                    <a:pt x="300152" y="214256"/>
                    <a:pt x="302437" y="192349"/>
                    <a:pt x="300513" y="172069"/>
                  </a:cubicBez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Content Placeholder 4">
            <a:extLst>
              <a:ext uri="{FF2B5EF4-FFF2-40B4-BE49-F238E27FC236}">
                <a16:creationId xmlns:a16="http://schemas.microsoft.com/office/drawing/2014/main" id="{A5B35DDC-E831-7A84-0A12-09644A69FFF5}"/>
              </a:ext>
            </a:extLst>
          </p:cNvPr>
          <p:cNvSpPr>
            <a:spLocks noGrp="1"/>
          </p:cNvSpPr>
          <p:nvPr>
            <p:ph idx="1"/>
          </p:nvPr>
        </p:nvSpPr>
        <p:spPr>
          <a:xfrm>
            <a:off x="5007634" y="1408682"/>
            <a:ext cx="6374921" cy="4897677"/>
          </a:xfrm>
        </p:spPr>
        <p:txBody>
          <a:bodyPr vert="horz" lIns="91440" tIns="45720" rIns="91440" bIns="45720" rtlCol="0" anchor="t">
            <a:normAutofit/>
          </a:bodyPr>
          <a:lstStyle/>
          <a:p>
            <a:pPr marL="0" indent="0">
              <a:buNone/>
            </a:pPr>
            <a:r>
              <a:rPr lang="en-US" sz="3200" b="1" dirty="0">
                <a:ea typeface="+mn-lt"/>
                <a:cs typeface="+mn-lt"/>
              </a:rPr>
              <a:t>Jose Luiz Hernandez and Ramiro Vasquez</a:t>
            </a:r>
            <a:r>
              <a:rPr lang="en-US" sz="3200" dirty="0">
                <a:ea typeface="+mn-lt"/>
                <a:cs typeface="+mn-lt"/>
              </a:rPr>
              <a:t> are graduates of </a:t>
            </a:r>
            <a:r>
              <a:rPr lang="en-US" sz="3200" i="1" dirty="0">
                <a:ea typeface="+mn-lt"/>
                <a:cs typeface="+mn-lt"/>
              </a:rPr>
              <a:t>Conecta2</a:t>
            </a:r>
            <a:r>
              <a:rPr lang="en-US" sz="3200" dirty="0">
                <a:ea typeface="+mn-lt"/>
                <a:cs typeface="+mn-lt"/>
              </a:rPr>
              <a:t>, 2021 Community Fellows-in-Residence Edgar Lara and Maria Rodriquez Esparza’s digital literacy course. Their project will be designing a Spanish-language driver’s education curriculum to assist recent immigrants to obtain their Virginia driver’s license. </a:t>
            </a:r>
          </a:p>
        </p:txBody>
      </p:sp>
    </p:spTree>
    <p:extLst>
      <p:ext uri="{BB962C8B-B14F-4D97-AF65-F5344CB8AC3E}">
        <p14:creationId xmlns:p14="http://schemas.microsoft.com/office/powerpoint/2010/main" val="3297095091"/>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 name="Rectangle 122">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9B5BF-11A5-8D27-0994-6AF447866F54}"/>
              </a:ext>
            </a:extLst>
          </p:cNvPr>
          <p:cNvSpPr>
            <a:spLocks noGrp="1"/>
          </p:cNvSpPr>
          <p:nvPr>
            <p:ph type="title"/>
          </p:nvPr>
        </p:nvSpPr>
        <p:spPr>
          <a:xfrm>
            <a:off x="960120" y="720380"/>
            <a:ext cx="10268712" cy="1700784"/>
          </a:xfrm>
        </p:spPr>
        <p:txBody>
          <a:bodyPr>
            <a:normAutofit/>
          </a:bodyPr>
          <a:lstStyle/>
          <a:p>
            <a:r>
              <a:rPr lang="en-US" sz="5600" dirty="0"/>
              <a:t>A MAJOR Foundation What?</a:t>
            </a:r>
          </a:p>
        </p:txBody>
      </p:sp>
      <p:sp>
        <p:nvSpPr>
          <p:cNvPr id="125" name="Rectangle 124">
            <a:extLst>
              <a:ext uri="{FF2B5EF4-FFF2-40B4-BE49-F238E27FC236}">
                <a16:creationId xmlns:a16="http://schemas.microsoft.com/office/drawing/2014/main" id="{27248369-464E-49D1-91FC-BC34A50A6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64989"/>
            <a:ext cx="12188952" cy="395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0" name="Content Placeholder 1909">
            <a:extLst>
              <a:ext uri="{FF2B5EF4-FFF2-40B4-BE49-F238E27FC236}">
                <a16:creationId xmlns:a16="http://schemas.microsoft.com/office/drawing/2014/main" id="{D17A4C82-268E-46AC-49FC-1BC1020B5373}"/>
              </a:ext>
            </a:extLst>
          </p:cNvPr>
          <p:cNvSpPr>
            <a:spLocks noGrp="1"/>
          </p:cNvSpPr>
          <p:nvPr>
            <p:ph idx="1"/>
          </p:nvPr>
        </p:nvSpPr>
        <p:spPr>
          <a:xfrm>
            <a:off x="97479" y="2271324"/>
            <a:ext cx="7623513" cy="3777950"/>
          </a:xfrm>
        </p:spPr>
        <p:txBody>
          <a:bodyPr vert="horz" lIns="91440" tIns="45720" rIns="91440" bIns="45720" rtlCol="0" anchor="ctr">
            <a:noAutofit/>
          </a:bodyPr>
          <a:lstStyle/>
          <a:p>
            <a:pPr>
              <a:lnSpc>
                <a:spcPct val="91000"/>
              </a:lnSpc>
            </a:pPr>
            <a:r>
              <a:rPr lang="en-US" sz="2800" dirty="0"/>
              <a:t> </a:t>
            </a:r>
            <a:r>
              <a:rPr lang="en-US" sz="2800" dirty="0">
                <a:ea typeface="+mn-lt"/>
                <a:cs typeface="+mn-lt"/>
              </a:rPr>
              <a:t>Part of a research team providing research support to a wide variety of BIPOC organizations who have received funding in order to think more deeply and implement actions that will lead to deeper understanding of their current state and the ways in which changes will allow them to more readily engage on and with their local communities.  </a:t>
            </a:r>
            <a:endParaRPr lang="en-US" sz="2800" dirty="0"/>
          </a:p>
        </p:txBody>
      </p:sp>
      <p:pic>
        <p:nvPicPr>
          <p:cNvPr id="4" name="Picture 4" descr="Elegant velvet chairs in theatre">
            <a:extLst>
              <a:ext uri="{FF2B5EF4-FFF2-40B4-BE49-F238E27FC236}">
                <a16:creationId xmlns:a16="http://schemas.microsoft.com/office/drawing/2014/main" id="{21CF8AEF-FC3E-2E72-315B-F24852D4BB5E}"/>
              </a:ext>
            </a:extLst>
          </p:cNvPr>
          <p:cNvPicPr>
            <a:picLocks noChangeAspect="1"/>
          </p:cNvPicPr>
          <p:nvPr/>
        </p:nvPicPr>
        <p:blipFill rotWithShape="1">
          <a:blip r:embed="rId3"/>
          <a:srcRect t="5427" r="-1" b="26875"/>
          <a:stretch/>
        </p:blipFill>
        <p:spPr>
          <a:xfrm>
            <a:off x="8065583" y="2264988"/>
            <a:ext cx="4126417" cy="1975104"/>
          </a:xfrm>
          <a:prstGeom prst="rect">
            <a:avLst/>
          </a:prstGeom>
        </p:spPr>
      </p:pic>
    </p:spTree>
    <p:extLst>
      <p:ext uri="{BB962C8B-B14F-4D97-AF65-F5344CB8AC3E}">
        <p14:creationId xmlns:p14="http://schemas.microsoft.com/office/powerpoint/2010/main" val="150571462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8">
            <a:extLst>
              <a:ext uri="{FF2B5EF4-FFF2-40B4-BE49-F238E27FC236}">
                <a16:creationId xmlns:a16="http://schemas.microsoft.com/office/drawing/2014/main" id="{EB6D1D7F-141C-4D8E-BFBA-D95B68E163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0">
            <a:extLst>
              <a:ext uri="{FF2B5EF4-FFF2-40B4-BE49-F238E27FC236}">
                <a16:creationId xmlns:a16="http://schemas.microsoft.com/office/drawing/2014/main" id="{558DA214-7FDA-4C9D-A7CF-9AD725E2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44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39B5BF-11A5-8D27-0994-6AF447866F54}"/>
              </a:ext>
            </a:extLst>
          </p:cNvPr>
          <p:cNvSpPr>
            <a:spLocks noGrp="1"/>
          </p:cNvSpPr>
          <p:nvPr>
            <p:ph type="title"/>
          </p:nvPr>
        </p:nvSpPr>
        <p:spPr>
          <a:xfrm>
            <a:off x="241571" y="418140"/>
            <a:ext cx="5564660" cy="2095501"/>
          </a:xfrm>
        </p:spPr>
        <p:txBody>
          <a:bodyPr>
            <a:normAutofit fontScale="90000"/>
          </a:bodyPr>
          <a:lstStyle/>
          <a:p>
            <a:r>
              <a:rPr lang="en-US" sz="6100" dirty="0">
                <a:solidFill>
                  <a:schemeClr val="tx1"/>
                </a:solidFill>
              </a:rPr>
              <a:t>LARGE</a:t>
            </a:r>
            <a:br>
              <a:rPr lang="en-US" sz="6100" dirty="0">
                <a:solidFill>
                  <a:schemeClr val="tx1"/>
                </a:solidFill>
              </a:rPr>
            </a:br>
            <a:r>
              <a:rPr lang="en-US" sz="6100" dirty="0">
                <a:solidFill>
                  <a:schemeClr val="tx1"/>
                </a:solidFill>
              </a:rPr>
              <a:t>foundation</a:t>
            </a:r>
            <a:br>
              <a:rPr lang="en-US" sz="6100" dirty="0">
                <a:solidFill>
                  <a:schemeClr val="tx1"/>
                </a:solidFill>
              </a:rPr>
            </a:br>
            <a:r>
              <a:rPr lang="en-US" sz="6100" dirty="0">
                <a:solidFill>
                  <a:schemeClr val="tx1"/>
                </a:solidFill>
              </a:rPr>
              <a:t>How it's going...</a:t>
            </a:r>
          </a:p>
        </p:txBody>
      </p:sp>
      <p:sp>
        <p:nvSpPr>
          <p:cNvPr id="3" name="Content Placeholder 2">
            <a:extLst>
              <a:ext uri="{FF2B5EF4-FFF2-40B4-BE49-F238E27FC236}">
                <a16:creationId xmlns:a16="http://schemas.microsoft.com/office/drawing/2014/main" id="{EDDBB586-07B9-1EFD-BC27-6EDD7C33E809}"/>
              </a:ext>
            </a:extLst>
          </p:cNvPr>
          <p:cNvSpPr>
            <a:spLocks noGrp="1"/>
          </p:cNvSpPr>
          <p:nvPr>
            <p:ph idx="1"/>
          </p:nvPr>
        </p:nvSpPr>
        <p:spPr>
          <a:xfrm>
            <a:off x="342212" y="2889549"/>
            <a:ext cx="5118963" cy="3292176"/>
          </a:xfrm>
        </p:spPr>
        <p:txBody>
          <a:bodyPr vert="horz" lIns="91440" tIns="45720" rIns="91440" bIns="45720" rtlCol="0" anchor="t">
            <a:normAutofit/>
          </a:bodyPr>
          <a:lstStyle/>
          <a:p>
            <a:r>
              <a:rPr lang="en-US" sz="2400" dirty="0"/>
              <a:t>1. Definitional work around the foci of terminology</a:t>
            </a:r>
          </a:p>
          <a:p>
            <a:r>
              <a:rPr lang="en-US" sz="2400" dirty="0"/>
              <a:t>2. Definitional work around the project questions</a:t>
            </a:r>
          </a:p>
          <a:p>
            <a:r>
              <a:rPr lang="en-US" sz="2400" dirty="0"/>
              <a:t>3. Planning year to work with the arts organization on how they define and frame success</a:t>
            </a:r>
          </a:p>
          <a:p>
            <a:endParaRPr lang="en-US" sz="4000" dirty="0"/>
          </a:p>
        </p:txBody>
      </p:sp>
      <p:pic>
        <p:nvPicPr>
          <p:cNvPr id="20" name="Picture 4">
            <a:extLst>
              <a:ext uri="{FF2B5EF4-FFF2-40B4-BE49-F238E27FC236}">
                <a16:creationId xmlns:a16="http://schemas.microsoft.com/office/drawing/2014/main" id="{4446E705-4FFC-631A-1DCA-3F1038F1DC5B}"/>
              </a:ext>
            </a:extLst>
          </p:cNvPr>
          <p:cNvPicPr>
            <a:picLocks noChangeAspect="1"/>
          </p:cNvPicPr>
          <p:nvPr/>
        </p:nvPicPr>
        <p:blipFill rotWithShape="1">
          <a:blip r:embed="rId3"/>
          <a:srcRect l="28302" r="24811" b="6250"/>
          <a:stretch/>
        </p:blipFill>
        <p:spPr>
          <a:xfrm>
            <a:off x="6094474" y="10"/>
            <a:ext cx="6097526" cy="6857990"/>
          </a:xfrm>
          <a:prstGeom prst="rect">
            <a:avLst/>
          </a:prstGeom>
        </p:spPr>
      </p:pic>
    </p:spTree>
    <p:extLst>
      <p:ext uri="{BB962C8B-B14F-4D97-AF65-F5344CB8AC3E}">
        <p14:creationId xmlns:p14="http://schemas.microsoft.com/office/powerpoint/2010/main" val="33531340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73">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643FD8-AD24-1F44-B529-B85503275277}"/>
              </a:ext>
            </a:extLst>
          </p:cNvPr>
          <p:cNvSpPr>
            <a:spLocks noGrp="1"/>
          </p:cNvSpPr>
          <p:nvPr>
            <p:ph type="title"/>
          </p:nvPr>
        </p:nvSpPr>
        <p:spPr>
          <a:xfrm>
            <a:off x="459942" y="224602"/>
            <a:ext cx="6764467" cy="1323439"/>
          </a:xfrm>
        </p:spPr>
        <p:txBody>
          <a:bodyPr anchor="t">
            <a:normAutofit/>
          </a:bodyPr>
          <a:lstStyle/>
          <a:p>
            <a:r>
              <a:rPr lang="en-US" sz="4000">
                <a:solidFill>
                  <a:schemeClr val="bg1"/>
                </a:solidFill>
              </a:rPr>
              <a:t>Land Acknowledgement</a:t>
            </a:r>
          </a:p>
        </p:txBody>
      </p:sp>
      <p:sp>
        <p:nvSpPr>
          <p:cNvPr id="3" name="Content Placeholder 2">
            <a:extLst>
              <a:ext uri="{FF2B5EF4-FFF2-40B4-BE49-F238E27FC236}">
                <a16:creationId xmlns:a16="http://schemas.microsoft.com/office/drawing/2014/main" id="{A8988FBC-3523-E14B-9896-C5ED2E4B8E7B}"/>
              </a:ext>
            </a:extLst>
          </p:cNvPr>
          <p:cNvSpPr>
            <a:spLocks noGrp="1"/>
          </p:cNvSpPr>
          <p:nvPr>
            <p:ph idx="1"/>
          </p:nvPr>
        </p:nvSpPr>
        <p:spPr>
          <a:xfrm>
            <a:off x="358671" y="1300452"/>
            <a:ext cx="11480631" cy="5340115"/>
          </a:xfrm>
        </p:spPr>
        <p:txBody>
          <a:bodyPr vert="horz" lIns="91440" tIns="45720" rIns="91440" bIns="45720" rtlCol="0" anchor="t">
            <a:noAutofit/>
          </a:bodyPr>
          <a:lstStyle/>
          <a:p>
            <a:pPr marL="0" indent="0" eaLnBrk="0" fontAlgn="base" hangingPunct="0">
              <a:lnSpc>
                <a:spcPct val="120000"/>
              </a:lnSpc>
              <a:spcBef>
                <a:spcPct val="0"/>
              </a:spcBef>
              <a:spcAft>
                <a:spcPts val="600"/>
              </a:spcAft>
              <a:buFontTx/>
              <a:buNone/>
            </a:pPr>
            <a:r>
              <a:rPr kumimoji="0" lang="en-US" altLang="en-US" sz="2200" b="0" i="0" u="none" strike="noStrike" cap="none" normalizeH="0" baseline="0">
                <a:ln>
                  <a:noFill/>
                </a:ln>
                <a:solidFill>
                  <a:schemeClr val="bg1">
                    <a:alpha val="80000"/>
                  </a:schemeClr>
                </a:solidFill>
                <a:effectLst/>
                <a:latin typeface="Arial"/>
                <a:cs typeface="Arial"/>
              </a:rPr>
              <a:t>Creating a truly diverse and inclusive environment is a challenge for any institution. At UVA, this challenge is particularly acute because of the University’s specific history.</a:t>
            </a:r>
            <a:endParaRPr lang="en-US" altLang="en-US" sz="2200" b="0" i="0" u="none" strike="noStrike" cap="none" normalizeH="0" baseline="0">
              <a:ln>
                <a:noFill/>
              </a:ln>
              <a:solidFill>
                <a:schemeClr val="bg1">
                  <a:alpha val="80000"/>
                </a:schemeClr>
              </a:solidFill>
              <a:effectLst/>
              <a:latin typeface="ITC Franklin Gothic LT W01 Dm"/>
              <a:cs typeface="Arial"/>
            </a:endParaRPr>
          </a:p>
          <a:p>
            <a:pPr marL="0" marR="0" lvl="0" indent="0" defTabSz="914400" rtl="0" eaLnBrk="0" fontAlgn="base" latinLnBrk="0" hangingPunct="0">
              <a:lnSpc>
                <a:spcPct val="120000"/>
              </a:lnSpc>
              <a:spcBef>
                <a:spcPct val="0"/>
              </a:spcBef>
              <a:spcAft>
                <a:spcPts val="600"/>
              </a:spcAft>
              <a:buClrTx/>
              <a:buSzTx/>
              <a:buFontTx/>
              <a:buNone/>
              <a:tabLst/>
            </a:pPr>
            <a:r>
              <a:rPr kumimoji="0" lang="en-US" altLang="en-US" sz="2200" b="0" i="0" u="none" strike="noStrike" cap="none" normalizeH="0" baseline="0">
                <a:ln>
                  <a:noFill/>
                </a:ln>
                <a:solidFill>
                  <a:schemeClr val="bg1">
                    <a:alpha val="80000"/>
                  </a:schemeClr>
                </a:solidFill>
                <a:effectLst/>
                <a:latin typeface="Arial"/>
                <a:cs typeface="Arial"/>
              </a:rPr>
              <a:t>The University was designed to educate southern white gentlemen. It was built by enslaved laborers, on Monacan tribal land, and enslaved and free Black people provided the labor and capital that supported the students and faculty through the Civil War. In the twentieth century, the University was a pioneer in the eugenics movement and supported segregated schools. The education denied to Indigenous nations was publicly acknowledged by what is now recognized as the Commonwealth of Virginia </a:t>
            </a:r>
            <a:r>
              <a:rPr kumimoji="0" lang="en-US" altLang="en-US" sz="2200" b="0" i="0" u="sng" strike="noStrike" cap="none" normalizeH="0" baseline="0">
                <a:ln>
                  <a:noFill/>
                </a:ln>
                <a:solidFill>
                  <a:schemeClr val="bg1">
                    <a:alpha val="80000"/>
                  </a:schemeClr>
                </a:solidFill>
                <a:effectLst/>
                <a:latin typeface="Arial"/>
                <a:cs typeface="Arial"/>
                <a:hlinkClick r:id="rId3">
                  <a:extLst>
                    <a:ext uri="{A12FA001-AC4F-418D-AE19-62706E023703}">
                      <ahyp:hlinkClr xmlns:ahyp="http://schemas.microsoft.com/office/drawing/2018/hyperlinkcolor" val="tx"/>
                    </a:ext>
                  </a:extLst>
                </a:hlinkClick>
              </a:rPr>
              <a:t>in 2007</a:t>
            </a:r>
            <a:r>
              <a:rPr kumimoji="0" lang="en-US" altLang="en-US" sz="2200" b="0" i="0" u="sng" strike="noStrike" cap="none" normalizeH="0" baseline="0">
                <a:ln>
                  <a:noFill/>
                </a:ln>
                <a:solidFill>
                  <a:schemeClr val="bg1">
                    <a:alpha val="80000"/>
                  </a:schemeClr>
                </a:solidFill>
                <a:effectLst/>
                <a:latin typeface="Arial"/>
                <a:cs typeface="Arial"/>
              </a:rPr>
              <a:t>,</a:t>
            </a:r>
            <a:r>
              <a:rPr kumimoji="0" lang="en-US" altLang="en-US" sz="2200" b="0" i="0" u="none" strike="noStrike" cap="none" normalizeH="0" baseline="0">
                <a:ln>
                  <a:noFill/>
                </a:ln>
                <a:solidFill>
                  <a:schemeClr val="bg1">
                    <a:alpha val="80000"/>
                  </a:schemeClr>
                </a:solidFill>
                <a:effectLst/>
                <a:latin typeface="Arial"/>
                <a:cs typeface="Arial"/>
              </a:rPr>
              <a:t> yet few </a:t>
            </a:r>
            <a:r>
              <a:rPr lang="en-US" altLang="en-US" sz="2200">
                <a:solidFill>
                  <a:schemeClr val="bg1">
                    <a:alpha val="80000"/>
                  </a:schemeClr>
                </a:solidFill>
                <a:latin typeface="Arial"/>
                <a:cs typeface="Arial"/>
              </a:rPr>
              <a:t>institutions</a:t>
            </a:r>
            <a:r>
              <a:rPr kumimoji="0" lang="en-US" altLang="en-US" sz="2200" b="0" i="0" u="none" strike="noStrike" cap="none" normalizeH="0" baseline="0">
                <a:ln>
                  <a:noFill/>
                </a:ln>
                <a:solidFill>
                  <a:schemeClr val="bg1">
                    <a:alpha val="80000"/>
                  </a:schemeClr>
                </a:solidFill>
                <a:effectLst/>
                <a:latin typeface="Arial"/>
                <a:cs typeface="Arial"/>
              </a:rPr>
              <a:t> have made significant progress on increasing the representation of Indigenous students.</a:t>
            </a:r>
            <a:endParaRPr lang="en-US" altLang="en-US" sz="2200" b="0" i="0" u="none" strike="noStrike" cap="none" normalizeH="0" baseline="0">
              <a:ln>
                <a:noFill/>
              </a:ln>
              <a:solidFill>
                <a:schemeClr val="bg1">
                  <a:alpha val="80000"/>
                </a:schemeClr>
              </a:solidFill>
              <a:effectLst/>
              <a:latin typeface="Arial"/>
              <a:cs typeface="Arial"/>
            </a:endParaRPr>
          </a:p>
          <a:p>
            <a:pPr marL="0" marR="0" lvl="0" indent="0" defTabSz="914400" rtl="0" eaLnBrk="0" fontAlgn="base" latinLnBrk="0" hangingPunct="0">
              <a:lnSpc>
                <a:spcPct val="120000"/>
              </a:lnSpc>
              <a:spcBef>
                <a:spcPct val="0"/>
              </a:spcBef>
              <a:spcAft>
                <a:spcPts val="600"/>
              </a:spcAft>
              <a:buClrTx/>
              <a:buSzTx/>
              <a:buFontTx/>
              <a:buNone/>
              <a:tabLst/>
            </a:pPr>
            <a:r>
              <a:rPr kumimoji="0" lang="en-US" altLang="en-US" sz="2200" b="0" i="0" u="none" strike="noStrike" cap="none" normalizeH="0" baseline="0">
                <a:ln>
                  <a:noFill/>
                </a:ln>
                <a:solidFill>
                  <a:schemeClr val="bg1">
                    <a:alpha val="80000"/>
                  </a:schemeClr>
                </a:solidFill>
                <a:effectLst/>
                <a:latin typeface="Arial"/>
                <a:cs typeface="Arial"/>
              </a:rPr>
              <a:t>We at UVA will continue to seek opportunities to engage in meaningful relationship building for our shared futures and acknowledge with respect that we live, learn, and work on the traditional territory of the Monacan Indian Nation. We pay respect to their elders and knowledge keepers past, present, and emerging.</a:t>
            </a:r>
            <a:endParaRPr lang="en-US" altLang="en-US" sz="2200" b="0" i="0" u="none" strike="noStrike" cap="none" normalizeH="0" baseline="0">
              <a:ln>
                <a:noFill/>
              </a:ln>
              <a:solidFill>
                <a:schemeClr val="bg1">
                  <a:alpha val="80000"/>
                </a:schemeClr>
              </a:solidFill>
              <a:effectLst/>
              <a:latin typeface="Arial"/>
              <a:cs typeface="Arial"/>
            </a:endParaRPr>
          </a:p>
        </p:txBody>
      </p:sp>
      <p:pic>
        <p:nvPicPr>
          <p:cNvPr id="1026" name="Picture 2" descr="Map of current day virginia and native language groups and tribes.">
            <a:hlinkClick r:id="rId4"/>
            <a:extLst>
              <a:ext uri="{FF2B5EF4-FFF2-40B4-BE49-F238E27FC236}">
                <a16:creationId xmlns:a16="http://schemas.microsoft.com/office/drawing/2014/main" id="{BA5B1CDC-ECB3-DC4C-9E8E-C23B91F07F6B}"/>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149236" y="226650"/>
            <a:ext cx="2086663" cy="1078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4628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CD43DB6C-C675-4514-57B8-BBB5C64465F7}"/>
              </a:ext>
            </a:extLst>
          </p:cNvPr>
          <p:cNvSpPr>
            <a:spLocks noGrp="1"/>
          </p:cNvSpPr>
          <p:nvPr>
            <p:ph type="title"/>
          </p:nvPr>
        </p:nvSpPr>
        <p:spPr>
          <a:xfrm>
            <a:off x="761035" y="168999"/>
            <a:ext cx="4997038" cy="1225650"/>
          </a:xfrm>
        </p:spPr>
        <p:txBody>
          <a:bodyPr anchor="b">
            <a:normAutofit/>
          </a:bodyPr>
          <a:lstStyle/>
          <a:p>
            <a:r>
              <a:rPr lang="en-US" sz="3800" dirty="0">
                <a:solidFill>
                  <a:schemeClr val="bg1"/>
                </a:solidFill>
                <a:cs typeface="Calibri Light"/>
              </a:rPr>
              <a:t>Democratization of Data</a:t>
            </a:r>
            <a:br>
              <a:rPr lang="en-US" sz="3800" dirty="0">
                <a:solidFill>
                  <a:schemeClr val="bg1"/>
                </a:solidFill>
                <a:cs typeface="Calibri Light"/>
              </a:rPr>
            </a:br>
            <a:r>
              <a:rPr lang="en-US" sz="3800" dirty="0">
                <a:solidFill>
                  <a:schemeClr val="bg1"/>
                </a:solidFill>
                <a:cs typeface="Calibri Light"/>
              </a:rPr>
              <a:t>What and How.</a:t>
            </a:r>
            <a:endParaRPr lang="en-US" sz="3800" dirty="0">
              <a:solidFill>
                <a:schemeClr val="bg1"/>
              </a:solidFill>
            </a:endParaRPr>
          </a:p>
        </p:txBody>
      </p:sp>
      <p:cxnSp>
        <p:nvCxnSpPr>
          <p:cNvPr id="21" name="Straight Connector 20">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88FC9A2-B9DB-0422-EE70-77CDF5463101}"/>
              </a:ext>
            </a:extLst>
          </p:cNvPr>
          <p:cNvSpPr>
            <a:spLocks noGrp="1"/>
          </p:cNvSpPr>
          <p:nvPr>
            <p:ph idx="1"/>
          </p:nvPr>
        </p:nvSpPr>
        <p:spPr>
          <a:xfrm>
            <a:off x="193279" y="1894815"/>
            <a:ext cx="6124889" cy="3647710"/>
          </a:xfrm>
        </p:spPr>
        <p:txBody>
          <a:bodyPr vert="horz" lIns="91440" tIns="45720" rIns="91440" bIns="45720" rtlCol="0" anchor="t">
            <a:noAutofit/>
          </a:bodyPr>
          <a:lstStyle/>
          <a:p>
            <a:pPr>
              <a:buNone/>
            </a:pPr>
            <a:r>
              <a:rPr lang="en-US" b="1" dirty="0">
                <a:solidFill>
                  <a:schemeClr val="bg1"/>
                </a:solidFill>
                <a:ea typeface="+mn-lt"/>
                <a:cs typeface="+mn-lt"/>
              </a:rPr>
              <a:t>Overview:</a:t>
            </a:r>
            <a:r>
              <a:rPr lang="en-US" dirty="0">
                <a:solidFill>
                  <a:schemeClr val="bg1"/>
                </a:solidFill>
                <a:ea typeface="+mn-lt"/>
                <a:cs typeface="+mn-lt"/>
              </a:rPr>
              <a:t> The Democratization of Data Initiative centers community-driven partnership to provide advocates as well as civic-and private-sector leaders with data and metrics, contextualized analysis, interactive maps and data visualizations, and narrative storytelling as a resource in pursuit of equity throughout the region. </a:t>
            </a:r>
          </a:p>
          <a:p>
            <a:pPr>
              <a:buNone/>
            </a:pPr>
            <a:endParaRPr lang="en-US" sz="1700">
              <a:solidFill>
                <a:schemeClr val="bg1"/>
              </a:solidFill>
              <a:cs typeface="Calibri"/>
            </a:endParaRPr>
          </a:p>
        </p:txBody>
      </p:sp>
      <p:cxnSp>
        <p:nvCxnSpPr>
          <p:cNvPr id="23" name="Straight Connector 22">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Online Media 4" title="Equity Atlas Project">
            <a:hlinkClick r:id="" action="ppaction://media"/>
            <a:extLst>
              <a:ext uri="{FF2B5EF4-FFF2-40B4-BE49-F238E27FC236}">
                <a16:creationId xmlns:a16="http://schemas.microsoft.com/office/drawing/2014/main" id="{FD31C4A8-88CA-C532-6094-B29C2354A54A}"/>
              </a:ext>
            </a:extLst>
          </p:cNvPr>
          <p:cNvPicPr>
            <a:picLocks noRot="1" noChangeAspect="1"/>
          </p:cNvPicPr>
          <p:nvPr>
            <a:videoFile r:link="rId1"/>
          </p:nvPr>
        </p:nvPicPr>
        <p:blipFill>
          <a:blip r:embed="rId4"/>
          <a:stretch>
            <a:fillRect/>
          </a:stretch>
        </p:blipFill>
        <p:spPr>
          <a:xfrm>
            <a:off x="6525453" y="1304045"/>
            <a:ext cx="5666547" cy="4249910"/>
          </a:xfrm>
          <a:prstGeom prst="rect">
            <a:avLst/>
          </a:prstGeom>
        </p:spPr>
      </p:pic>
      <p:sp>
        <p:nvSpPr>
          <p:cNvPr id="6" name="TextBox 5">
            <a:extLst>
              <a:ext uri="{FF2B5EF4-FFF2-40B4-BE49-F238E27FC236}">
                <a16:creationId xmlns:a16="http://schemas.microsoft.com/office/drawing/2014/main" id="{7F04F43E-1A9E-62C3-9319-4FF65FB0D73C}"/>
              </a:ext>
            </a:extLst>
          </p:cNvPr>
          <p:cNvSpPr txBox="1"/>
          <p:nvPr/>
        </p:nvSpPr>
        <p:spPr>
          <a:xfrm>
            <a:off x="1628172" y="6325564"/>
            <a:ext cx="93793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https://youtu.be/zRKdyl8Z9eM</a:t>
            </a:r>
          </a:p>
        </p:txBody>
      </p:sp>
    </p:spTree>
    <p:extLst>
      <p:ext uri="{BB962C8B-B14F-4D97-AF65-F5344CB8AC3E}">
        <p14:creationId xmlns:p14="http://schemas.microsoft.com/office/powerpoint/2010/main" val="39719416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One in a crowd">
            <a:extLst>
              <a:ext uri="{FF2B5EF4-FFF2-40B4-BE49-F238E27FC236}">
                <a16:creationId xmlns:a16="http://schemas.microsoft.com/office/drawing/2014/main" id="{DFA9299E-05DA-422C-815D-24D21A3BFE47}"/>
              </a:ext>
            </a:extLst>
          </p:cNvPr>
          <p:cNvPicPr>
            <a:picLocks noChangeAspect="1"/>
          </p:cNvPicPr>
          <p:nvPr/>
        </p:nvPicPr>
        <p:blipFill rotWithShape="1">
          <a:blip r:embed="rId3"/>
          <a:srcRect t="8131" r="-2" b="16868"/>
          <a:stretch/>
        </p:blipFill>
        <p:spPr>
          <a:xfrm>
            <a:off x="20" y="10"/>
            <a:ext cx="12191980" cy="6857990"/>
          </a:xfrm>
          <a:prstGeom prst="rect">
            <a:avLst/>
          </a:prstGeom>
        </p:spPr>
      </p:pic>
      <p:sp>
        <p:nvSpPr>
          <p:cNvPr id="8"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C686B282-49F0-4AC3-820D-B5114CCF293C}"/>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a:t>What can we do differently...</a:t>
            </a:r>
          </a:p>
        </p:txBody>
      </p:sp>
      <p:cxnSp>
        <p:nvCxnSpPr>
          <p:cNvPr id="10"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205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D776D29F-0A2C-4F75-8582-7C7DFCBD1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15BA13-21DA-4ECF-8CE0-3DF52FFED0CA}"/>
              </a:ext>
            </a:extLst>
          </p:cNvPr>
          <p:cNvSpPr>
            <a:spLocks noGrp="1"/>
          </p:cNvSpPr>
          <p:nvPr>
            <p:ph type="title"/>
          </p:nvPr>
        </p:nvSpPr>
        <p:spPr>
          <a:xfrm>
            <a:off x="838200" y="1174819"/>
            <a:ext cx="4375151" cy="2858363"/>
          </a:xfrm>
        </p:spPr>
        <p:txBody>
          <a:bodyPr vert="horz" lIns="91440" tIns="45720" rIns="91440" bIns="45720" rtlCol="0" anchor="b">
            <a:normAutofit/>
          </a:bodyPr>
          <a:lstStyle/>
          <a:p>
            <a:r>
              <a:rPr lang="en-US" sz="5000">
                <a:solidFill>
                  <a:schemeClr val="bg1"/>
                </a:solidFill>
              </a:rPr>
              <a:t>Ladder of Citizen Participation </a:t>
            </a:r>
            <a:br>
              <a:rPr lang="en-US" sz="5000">
                <a:solidFill>
                  <a:schemeClr val="bg1"/>
                </a:solidFill>
              </a:rPr>
            </a:br>
            <a:r>
              <a:rPr lang="en-US" sz="5000">
                <a:solidFill>
                  <a:schemeClr val="bg1"/>
                </a:solidFill>
              </a:rPr>
              <a:t>-Sherry Arnstein</a:t>
            </a:r>
          </a:p>
        </p:txBody>
      </p:sp>
      <p:pic>
        <p:nvPicPr>
          <p:cNvPr id="1026" name="Picture 2" descr="This is the original 1969 illustration of Sherry Arnstein’s Ladder of Citizen Participation as it appeared in the Journal of the American Planning Association.">
            <a:extLst>
              <a:ext uri="{FF2B5EF4-FFF2-40B4-BE49-F238E27FC236}">
                <a16:creationId xmlns:a16="http://schemas.microsoft.com/office/drawing/2014/main" id="{4558FA84-599E-2249-AED6-BB36985FE72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4394"/>
          <a:stretch/>
        </p:blipFill>
        <p:spPr bwMode="auto">
          <a:xfrm>
            <a:off x="5635880" y="1"/>
            <a:ext cx="6556120" cy="6857999"/>
          </a:xfrm>
          <a:custGeom>
            <a:avLst/>
            <a:gdLst/>
            <a:ahLst/>
            <a:cxnLst/>
            <a:rect l="l" t="t" r="r" b="b"/>
            <a:pathLst>
              <a:path w="650965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0"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3" y="528850"/>
                  <a:pt x="335480" y="536547"/>
                  <a:pt x="337867" y="544146"/>
                </a:cubicBezTo>
                <a:lnTo>
                  <a:pt x="340032" y="549926"/>
                </a:lnTo>
                <a:lnTo>
                  <a:pt x="340448" y="551717"/>
                </a:lnTo>
                <a:lnTo>
                  <a:pt x="346286" y="566616"/>
                </a:lnTo>
                <a:lnTo>
                  <a:pt x="346338" y="566754"/>
                </a:lnTo>
                <a:lnTo>
                  <a:pt x="352655" y="583595"/>
                </a:lnTo>
                <a:lnTo>
                  <a:pt x="359452" y="612658"/>
                </a:lnTo>
                <a:cubicBezTo>
                  <a:pt x="358987" y="604728"/>
                  <a:pt x="357230" y="597005"/>
                  <a:pt x="354829" y="589388"/>
                </a:cubicBezTo>
                <a:lnTo>
                  <a:pt x="352655" y="583595"/>
                </a:lnTo>
                <a:lnTo>
                  <a:pt x="352236" y="581804"/>
                </a:lnTo>
                <a:lnTo>
                  <a:pt x="346286" y="566616"/>
                </a:lnTo>
                <a:lnTo>
                  <a:pt x="340032" y="549926"/>
                </a:lnTo>
                <a:close/>
                <a:moveTo>
                  <a:pt x="384407" y="268794"/>
                </a:moveTo>
                <a:lnTo>
                  <a:pt x="387838" y="328017"/>
                </a:lnTo>
                <a:cubicBezTo>
                  <a:pt x="389527" y="318646"/>
                  <a:pt x="389932" y="309031"/>
                  <a:pt x="389283" y="299164"/>
                </a:cubicBezTo>
                <a:cubicBezTo>
                  <a:pt x="388635" y="289296"/>
                  <a:pt x="386932" y="279176"/>
                  <a:pt x="384407" y="268794"/>
                </a:cubicBezTo>
                <a:close/>
                <a:moveTo>
                  <a:pt x="66991" y="0"/>
                </a:moveTo>
                <a:lnTo>
                  <a:pt x="6509657" y="0"/>
                </a:lnTo>
                <a:lnTo>
                  <a:pt x="6509657" y="6857999"/>
                </a:lnTo>
                <a:lnTo>
                  <a:pt x="149318" y="6857999"/>
                </a:lnTo>
                <a:lnTo>
                  <a:pt x="149318" y="6857457"/>
                </a:lnTo>
                <a:lnTo>
                  <a:pt x="22079" y="6857457"/>
                </a:lnTo>
                <a:lnTo>
                  <a:pt x="26850" y="6796804"/>
                </a:lnTo>
                <a:cubicBezTo>
                  <a:pt x="32161" y="6777207"/>
                  <a:pt x="39591" y="6758011"/>
                  <a:pt x="44354" y="6738388"/>
                </a:cubicBezTo>
                <a:cubicBezTo>
                  <a:pt x="48736" y="6720103"/>
                  <a:pt x="58832" y="6702955"/>
                  <a:pt x="67214" y="6685617"/>
                </a:cubicBezTo>
                <a:cubicBezTo>
                  <a:pt x="83217" y="6652472"/>
                  <a:pt x="73120" y="6617036"/>
                  <a:pt x="77310" y="6583128"/>
                </a:cubicBezTo>
                <a:cubicBezTo>
                  <a:pt x="78645" y="6572269"/>
                  <a:pt x="80168" y="6561411"/>
                  <a:pt x="82837" y="6550742"/>
                </a:cubicBezTo>
                <a:cubicBezTo>
                  <a:pt x="89885" y="6521593"/>
                  <a:pt x="95981" y="6491874"/>
                  <a:pt x="105697" y="6463490"/>
                </a:cubicBezTo>
                <a:cubicBezTo>
                  <a:pt x="116556" y="6431292"/>
                  <a:pt x="131034" y="6400429"/>
                  <a:pt x="146086" y="6363664"/>
                </a:cubicBezTo>
                <a:cubicBezTo>
                  <a:pt x="142275" y="6350899"/>
                  <a:pt x="131986" y="6331277"/>
                  <a:pt x="131034" y="6311084"/>
                </a:cubicBezTo>
                <a:cubicBezTo>
                  <a:pt x="127795" y="6246121"/>
                  <a:pt x="145513" y="6185351"/>
                  <a:pt x="173518" y="6127247"/>
                </a:cubicBezTo>
                <a:cubicBezTo>
                  <a:pt x="181899" y="6109530"/>
                  <a:pt x="187424" y="6090477"/>
                  <a:pt x="195616" y="6072569"/>
                </a:cubicBezTo>
                <a:cubicBezTo>
                  <a:pt x="198472" y="6066284"/>
                  <a:pt x="204569" y="6058092"/>
                  <a:pt x="210285" y="6056948"/>
                </a:cubicBezTo>
                <a:cubicBezTo>
                  <a:pt x="243432" y="6050282"/>
                  <a:pt x="242863" y="6025515"/>
                  <a:pt x="244766" y="5999796"/>
                </a:cubicBezTo>
                <a:cubicBezTo>
                  <a:pt x="247051" y="5969124"/>
                  <a:pt x="252386" y="5938836"/>
                  <a:pt x="256958" y="5908355"/>
                </a:cubicBezTo>
                <a:cubicBezTo>
                  <a:pt x="257530" y="5904353"/>
                  <a:pt x="261531" y="5900735"/>
                  <a:pt x="264200" y="5897114"/>
                </a:cubicBezTo>
                <a:cubicBezTo>
                  <a:pt x="268199" y="5891590"/>
                  <a:pt x="274295" y="5886447"/>
                  <a:pt x="275818" y="5880348"/>
                </a:cubicBezTo>
                <a:cubicBezTo>
                  <a:pt x="283249" y="5849107"/>
                  <a:pt x="289535" y="5817674"/>
                  <a:pt x="296393" y="5786239"/>
                </a:cubicBezTo>
                <a:cubicBezTo>
                  <a:pt x="297918" y="5779191"/>
                  <a:pt x="299823" y="5771953"/>
                  <a:pt x="302870" y="5765474"/>
                </a:cubicBezTo>
                <a:cubicBezTo>
                  <a:pt x="305728" y="5759378"/>
                  <a:pt x="310683" y="5754234"/>
                  <a:pt x="313730" y="5748136"/>
                </a:cubicBezTo>
                <a:cubicBezTo>
                  <a:pt x="321920" y="5731564"/>
                  <a:pt x="329541" y="5714607"/>
                  <a:pt x="338685" y="5695178"/>
                </a:cubicBezTo>
                <a:cubicBezTo>
                  <a:pt x="321541" y="5684320"/>
                  <a:pt x="331257" y="5669647"/>
                  <a:pt x="339447" y="5651360"/>
                </a:cubicBezTo>
                <a:cubicBezTo>
                  <a:pt x="347830" y="5632691"/>
                  <a:pt x="350497" y="5611164"/>
                  <a:pt x="353545"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5" y="4893907"/>
                  <a:pt x="406697" y="4884572"/>
                </a:cubicBezTo>
                <a:cubicBezTo>
                  <a:pt x="399647" y="4857522"/>
                  <a:pt x="388978" y="4831420"/>
                  <a:pt x="384216" y="4803988"/>
                </a:cubicBezTo>
                <a:cubicBezTo>
                  <a:pt x="381551" y="4788747"/>
                  <a:pt x="386312" y="4771793"/>
                  <a:pt x="389741" y="4755980"/>
                </a:cubicBezTo>
                <a:cubicBezTo>
                  <a:pt x="393362"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2" y="4346201"/>
                  <a:pt x="391265" y="4340674"/>
                  <a:pt x="392218" y="4335722"/>
                </a:cubicBezTo>
                <a:cubicBezTo>
                  <a:pt x="401743" y="4281810"/>
                  <a:pt x="387838" y="4231324"/>
                  <a:pt x="369547" y="4181603"/>
                </a:cubicBezTo>
                <a:cubicBezTo>
                  <a:pt x="367643" y="4176461"/>
                  <a:pt x="368214" y="4170174"/>
                  <a:pt x="368595" y="4164458"/>
                </a:cubicBezTo>
                <a:cubicBezTo>
                  <a:pt x="369928" y="4148453"/>
                  <a:pt x="376597" y="4131119"/>
                  <a:pt x="372597" y="4116641"/>
                </a:cubicBezTo>
                <a:cubicBezTo>
                  <a:pt x="361546" y="4078159"/>
                  <a:pt x="348211" y="4040058"/>
                  <a:pt x="331447" y="4003861"/>
                </a:cubicBezTo>
                <a:cubicBezTo>
                  <a:pt x="314494" y="3967091"/>
                  <a:pt x="300203" y="3932993"/>
                  <a:pt x="317349" y="3890891"/>
                </a:cubicBezTo>
                <a:cubicBezTo>
                  <a:pt x="324589" y="3872985"/>
                  <a:pt x="319445" y="3849362"/>
                  <a:pt x="317541" y="3828785"/>
                </a:cubicBezTo>
                <a:cubicBezTo>
                  <a:pt x="316016" y="3813737"/>
                  <a:pt x="307443" y="3799258"/>
                  <a:pt x="307443" y="3784397"/>
                </a:cubicBezTo>
                <a:cubicBezTo>
                  <a:pt x="307443" y="3744770"/>
                  <a:pt x="297345" y="3709529"/>
                  <a:pt x="276771" y="3675238"/>
                </a:cubicBezTo>
                <a:cubicBezTo>
                  <a:pt x="268770" y="3661899"/>
                  <a:pt x="274106" y="3641134"/>
                  <a:pt x="272009" y="3623799"/>
                </a:cubicBezTo>
                <a:cubicBezTo>
                  <a:pt x="269533" y="3605509"/>
                  <a:pt x="267247" y="3586653"/>
                  <a:pt x="261720" y="3569124"/>
                </a:cubicBezTo>
                <a:cubicBezTo>
                  <a:pt x="247243" y="3523785"/>
                  <a:pt x="230859" y="3479015"/>
                  <a:pt x="215618" y="3433866"/>
                </a:cubicBezTo>
                <a:cubicBezTo>
                  <a:pt x="203045" y="3396719"/>
                  <a:pt x="212951" y="3360139"/>
                  <a:pt x="218286" y="3323372"/>
                </a:cubicBezTo>
                <a:cubicBezTo>
                  <a:pt x="221715" y="3300319"/>
                  <a:pt x="229907" y="3278795"/>
                  <a:pt x="217715" y="3252885"/>
                </a:cubicBezTo>
                <a:cubicBezTo>
                  <a:pt x="206093" y="3228119"/>
                  <a:pt x="208761" y="3196686"/>
                  <a:pt x="202475" y="3168870"/>
                </a:cubicBezTo>
                <a:cubicBezTo>
                  <a:pt x="197141" y="3145436"/>
                  <a:pt x="188566" y="3122770"/>
                  <a:pt x="180184" y="3100099"/>
                </a:cubicBezTo>
                <a:cubicBezTo>
                  <a:pt x="168753" y="3069235"/>
                  <a:pt x="156753" y="3038756"/>
                  <a:pt x="162468" y="3005035"/>
                </a:cubicBezTo>
                <a:cubicBezTo>
                  <a:pt x="168945" y="2966742"/>
                  <a:pt x="144560" y="2940455"/>
                  <a:pt x="128366" y="2910353"/>
                </a:cubicBezTo>
                <a:cubicBezTo>
                  <a:pt x="117318" y="2889587"/>
                  <a:pt x="109126" y="2866918"/>
                  <a:pt x="102268" y="2844248"/>
                </a:cubicBezTo>
                <a:cubicBezTo>
                  <a:pt x="93313" y="2813958"/>
                  <a:pt x="87978" y="2782716"/>
                  <a:pt x="79216" y="2752235"/>
                </a:cubicBezTo>
                <a:cubicBezTo>
                  <a:pt x="66072" y="2706131"/>
                  <a:pt x="55785"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1" y="2360933"/>
                </a:cubicBezTo>
                <a:cubicBezTo>
                  <a:pt x="28541" y="2356744"/>
                  <a:pt x="36543" y="2344741"/>
                  <a:pt x="37877" y="2335405"/>
                </a:cubicBezTo>
                <a:cubicBezTo>
                  <a:pt x="41877" y="2307402"/>
                  <a:pt x="35971" y="2281683"/>
                  <a:pt x="23017" y="2254633"/>
                </a:cubicBezTo>
                <a:cubicBezTo>
                  <a:pt x="10824" y="2229296"/>
                  <a:pt x="12158" y="2197670"/>
                  <a:pt x="7395" y="2168903"/>
                </a:cubicBezTo>
                <a:cubicBezTo>
                  <a:pt x="5680"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4" y="1938009"/>
                  <a:pt x="18445" y="1921817"/>
                </a:cubicBezTo>
                <a:cubicBezTo>
                  <a:pt x="19779" y="1915912"/>
                  <a:pt x="24922" y="1910004"/>
                  <a:pt x="24161" y="1904673"/>
                </a:cubicBezTo>
                <a:cubicBezTo>
                  <a:pt x="15968" y="1851709"/>
                  <a:pt x="52545" y="1813610"/>
                  <a:pt x="68738" y="1768838"/>
                </a:cubicBezTo>
                <a:cubicBezTo>
                  <a:pt x="85886" y="1721785"/>
                  <a:pt x="112174" y="1676253"/>
                  <a:pt x="104363" y="1623675"/>
                </a:cubicBezTo>
                <a:cubicBezTo>
                  <a:pt x="99601" y="1591859"/>
                  <a:pt x="88551" y="1561189"/>
                  <a:pt x="81882" y="1529563"/>
                </a:cubicBezTo>
                <a:cubicBezTo>
                  <a:pt x="79597" y="1518324"/>
                  <a:pt x="79978" y="1505751"/>
                  <a:pt x="82264" y="1494509"/>
                </a:cubicBezTo>
                <a:cubicBezTo>
                  <a:pt x="92743" y="1440216"/>
                  <a:pt x="94266" y="1386684"/>
                  <a:pt x="77120" y="1333341"/>
                </a:cubicBezTo>
                <a:cubicBezTo>
                  <a:pt x="74262" y="1324198"/>
                  <a:pt x="71597" y="1314483"/>
                  <a:pt x="71597" y="1304955"/>
                </a:cubicBezTo>
                <a:cubicBezTo>
                  <a:pt x="71597" y="1252757"/>
                  <a:pt x="75597" y="1201512"/>
                  <a:pt x="94266" y="1151600"/>
                </a:cubicBezTo>
                <a:cubicBezTo>
                  <a:pt x="100553" y="1134834"/>
                  <a:pt x="96553" y="1114449"/>
                  <a:pt x="98077" y="1095972"/>
                </a:cubicBezTo>
                <a:cubicBezTo>
                  <a:pt x="99409" y="1078826"/>
                  <a:pt x="99981" y="1061298"/>
                  <a:pt x="104363" y="1044725"/>
                </a:cubicBezTo>
                <a:cubicBezTo>
                  <a:pt x="110839" y="1020529"/>
                  <a:pt x="111601" y="998052"/>
                  <a:pt x="105887" y="973095"/>
                </a:cubicBezTo>
                <a:cubicBezTo>
                  <a:pt x="100553" y="949281"/>
                  <a:pt x="103219" y="923562"/>
                  <a:pt x="103029" y="898797"/>
                </a:cubicBezTo>
                <a:cubicBezTo>
                  <a:pt x="102839" y="871173"/>
                  <a:pt x="102649" y="843552"/>
                  <a:pt x="103601" y="815929"/>
                </a:cubicBezTo>
                <a:cubicBezTo>
                  <a:pt x="103981" y="804877"/>
                  <a:pt x="111601" y="792306"/>
                  <a:pt x="108553" y="783158"/>
                </a:cubicBezTo>
                <a:cubicBezTo>
                  <a:pt x="98267" y="753633"/>
                  <a:pt x="110649" y="724104"/>
                  <a:pt x="105126" y="694576"/>
                </a:cubicBezTo>
                <a:cubicBezTo>
                  <a:pt x="102268" y="680096"/>
                  <a:pt x="110078" y="663713"/>
                  <a:pt x="110839" y="648092"/>
                </a:cubicBezTo>
                <a:cubicBezTo>
                  <a:pt x="112174" y="622564"/>
                  <a:pt x="111601" y="597037"/>
                  <a:pt x="111983" y="571508"/>
                </a:cubicBezTo>
                <a:cubicBezTo>
                  <a:pt x="112174" y="563125"/>
                  <a:pt x="112936" y="554933"/>
                  <a:pt x="113318" y="546552"/>
                </a:cubicBezTo>
                <a:cubicBezTo>
                  <a:pt x="113697" y="539121"/>
                  <a:pt x="115412" y="531310"/>
                  <a:pt x="114080" y="524262"/>
                </a:cubicBezTo>
                <a:cubicBezTo>
                  <a:pt x="109315" y="498733"/>
                  <a:pt x="101505" y="473587"/>
                  <a:pt x="98457" y="447870"/>
                </a:cubicBezTo>
                <a:cubicBezTo>
                  <a:pt x="95792" y="425581"/>
                  <a:pt x="99409" y="402529"/>
                  <a:pt x="97505" y="380050"/>
                </a:cubicBezTo>
                <a:cubicBezTo>
                  <a:pt x="94266" y="340425"/>
                  <a:pt x="88551" y="300800"/>
                  <a:pt x="84930" y="261173"/>
                </a:cubicBezTo>
                <a:cubicBezTo>
                  <a:pt x="84168" y="252600"/>
                  <a:pt x="88933" y="243648"/>
                  <a:pt x="89313" y="234883"/>
                </a:cubicBezTo>
                <a:cubicBezTo>
                  <a:pt x="90266" y="207450"/>
                  <a:pt x="90457" y="180017"/>
                  <a:pt x="91026" y="152584"/>
                </a:cubicBezTo>
                <a:cubicBezTo>
                  <a:pt x="91218" y="136963"/>
                  <a:pt x="90647" y="121150"/>
                  <a:pt x="92361" y="105718"/>
                </a:cubicBezTo>
                <a:cubicBezTo>
                  <a:pt x="94648" y="85336"/>
                  <a:pt x="98077" y="66857"/>
                  <a:pt x="83217" y="47806"/>
                </a:cubicBezTo>
                <a:cubicBezTo>
                  <a:pt x="77453" y="40471"/>
                  <a:pt x="73691" y="32636"/>
                  <a:pt x="71206" y="24480"/>
                </a:cubicBezTo>
                <a:close/>
              </a:path>
            </a:pathLst>
          </a:custGeom>
          <a:noFill/>
          <a:effectLst>
            <a:outerShdw blurRad="381000" dist="152400" dir="10800000" algn="r" rotWithShape="0">
              <a:prstClr val="black">
                <a:alpha val="10000"/>
              </a:prstClr>
            </a:outerShdw>
          </a:effectLst>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C4D41903-2C9D-4F9E-AA1F-6161F8A6F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9E4574B5-C90E-412D-BAB0-B9F483290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Rectangle 3">
            <a:extLst>
              <a:ext uri="{FF2B5EF4-FFF2-40B4-BE49-F238E27FC236}">
                <a16:creationId xmlns:a16="http://schemas.microsoft.com/office/drawing/2014/main" id="{4694CFE0-C1CB-6649-B6FE-669D0BDDA836}"/>
              </a:ext>
            </a:extLst>
          </p:cNvPr>
          <p:cNvSpPr/>
          <p:nvPr/>
        </p:nvSpPr>
        <p:spPr>
          <a:xfrm>
            <a:off x="6152782" y="6442502"/>
            <a:ext cx="5568778" cy="415498"/>
          </a:xfrm>
          <a:prstGeom prst="rect">
            <a:avLst/>
          </a:prstGeom>
        </p:spPr>
        <p:txBody>
          <a:bodyPr wrap="square">
            <a:spAutoFit/>
          </a:bodyPr>
          <a:lstStyle/>
          <a:p>
            <a:r>
              <a:rPr lang="en-US" sz="1050" err="1">
                <a:solidFill>
                  <a:srgbClr val="202124"/>
                </a:solidFill>
                <a:latin typeface="arial" panose="020B0604020202020204" pitchFamily="34" charset="0"/>
              </a:rPr>
              <a:t>Arnstein</a:t>
            </a:r>
            <a:r>
              <a:rPr lang="en-US" sz="1050">
                <a:solidFill>
                  <a:srgbClr val="202124"/>
                </a:solidFill>
                <a:latin typeface="arial" panose="020B0604020202020204" pitchFamily="34" charset="0"/>
              </a:rPr>
              <a:t>, S. (1969.) A ladder of citizen participation. Journal of the American </a:t>
            </a:r>
            <a:r>
              <a:rPr lang="en-US" sz="1050" b="1">
                <a:solidFill>
                  <a:srgbClr val="202124"/>
                </a:solidFill>
                <a:latin typeface="arial" panose="020B0604020202020204" pitchFamily="34" charset="0"/>
              </a:rPr>
              <a:t>Planning Association</a:t>
            </a:r>
            <a:r>
              <a:rPr lang="en-US" sz="1050">
                <a:solidFill>
                  <a:srgbClr val="202124"/>
                </a:solidFill>
                <a:latin typeface="arial" panose="020B0604020202020204" pitchFamily="34" charset="0"/>
              </a:rPr>
              <a:t>, 35(4), 216–224.</a:t>
            </a:r>
            <a:endParaRPr lang="en-US" sz="1050"/>
          </a:p>
        </p:txBody>
      </p:sp>
    </p:spTree>
    <p:extLst>
      <p:ext uri="{BB962C8B-B14F-4D97-AF65-F5344CB8AC3E}">
        <p14:creationId xmlns:p14="http://schemas.microsoft.com/office/powerpoint/2010/main" val="1844587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Molecular structure and periodic table on a desk">
            <a:extLst>
              <a:ext uri="{FF2B5EF4-FFF2-40B4-BE49-F238E27FC236}">
                <a16:creationId xmlns:a16="http://schemas.microsoft.com/office/drawing/2014/main" id="{9CEE6DCF-54DA-48F9-9583-C71136A5F00B}"/>
              </a:ext>
            </a:extLst>
          </p:cNvPr>
          <p:cNvPicPr>
            <a:picLocks noChangeAspect="1"/>
          </p:cNvPicPr>
          <p:nvPr/>
        </p:nvPicPr>
        <p:blipFill rotWithShape="1">
          <a:blip r:embed="rId3">
            <a:alphaModFix amt="35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1153FBC2-1668-46EB-9665-353A000274A7}"/>
              </a:ext>
            </a:extLst>
          </p:cNvPr>
          <p:cNvSpPr>
            <a:spLocks noGrp="1"/>
          </p:cNvSpPr>
          <p:nvPr>
            <p:ph type="title"/>
          </p:nvPr>
        </p:nvSpPr>
        <p:spPr>
          <a:xfrm>
            <a:off x="838201" y="1065862"/>
            <a:ext cx="3313164" cy="4726276"/>
          </a:xfrm>
        </p:spPr>
        <p:txBody>
          <a:bodyPr>
            <a:normAutofit/>
          </a:bodyPr>
          <a:lstStyle/>
          <a:p>
            <a:pPr algn="r"/>
            <a:r>
              <a:rPr lang="en-US" sz="5400">
                <a:solidFill>
                  <a:srgbClr val="FFFFFF"/>
                </a:solidFill>
                <a:cs typeface="Calibri Light"/>
              </a:rPr>
              <a:t>Where does actual research fit on the ladder?</a:t>
            </a:r>
            <a:endParaRPr lang="en-US" sz="5400">
              <a:cs typeface="Calibri Light"/>
            </a:endParaRPr>
          </a:p>
        </p:txBody>
      </p:sp>
      <p:cxnSp>
        <p:nvCxnSpPr>
          <p:cNvPr id="13" name="Straight Connector 12">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F509827-0C53-485C-8FB4-6522955C1877}"/>
              </a:ext>
            </a:extLst>
          </p:cNvPr>
          <p:cNvSpPr>
            <a:spLocks noGrp="1"/>
          </p:cNvSpPr>
          <p:nvPr>
            <p:ph idx="1"/>
          </p:nvPr>
        </p:nvSpPr>
        <p:spPr>
          <a:xfrm>
            <a:off x="5155379" y="1065862"/>
            <a:ext cx="6535260" cy="4726276"/>
          </a:xfrm>
        </p:spPr>
        <p:txBody>
          <a:bodyPr anchor="ctr">
            <a:normAutofit/>
          </a:bodyPr>
          <a:lstStyle/>
          <a:p>
            <a:pPr marL="0" indent="0">
              <a:buNone/>
            </a:pPr>
            <a:r>
              <a:rPr lang="en-US" sz="4000" dirty="0">
                <a:solidFill>
                  <a:srgbClr val="FFFFFF"/>
                </a:solidFill>
                <a:cs typeface="Calibri" panose="020F0502020204030204"/>
              </a:rPr>
              <a:t>1. </a:t>
            </a:r>
            <a:r>
              <a:rPr lang="en-US" sz="4000" dirty="0">
                <a:ea typeface="+mn-lt"/>
                <a:cs typeface="+mn-lt"/>
              </a:rPr>
              <a:t>Democratization of Data </a:t>
            </a:r>
          </a:p>
          <a:p>
            <a:pPr marL="0" indent="0">
              <a:buNone/>
            </a:pPr>
            <a:r>
              <a:rPr lang="en-US" sz="4000" dirty="0">
                <a:ea typeface="+mn-lt"/>
                <a:cs typeface="+mn-lt"/>
              </a:rPr>
              <a:t>– Caitlin Wylie</a:t>
            </a:r>
            <a:endParaRPr lang="en-US" dirty="0">
              <a:cs typeface="Calibri"/>
            </a:endParaRPr>
          </a:p>
          <a:p>
            <a:pPr marL="0" indent="0">
              <a:buNone/>
            </a:pPr>
            <a:r>
              <a:rPr lang="en-US" sz="4000" dirty="0">
                <a:cs typeface="Calibri"/>
              </a:rPr>
              <a:t>2. Campus Safety Technologies</a:t>
            </a:r>
          </a:p>
          <a:p>
            <a:pPr marL="0" indent="0">
              <a:buNone/>
            </a:pPr>
            <a:r>
              <a:rPr lang="en-US" sz="4000" dirty="0">
                <a:cs typeface="Calibri"/>
              </a:rPr>
              <a:t>–</a:t>
            </a:r>
            <a:r>
              <a:rPr lang="en-US" sz="4000" dirty="0">
                <a:ea typeface="+mn-lt"/>
                <a:cs typeface="+mn-lt"/>
              </a:rPr>
              <a:t> Elizabeth Ellcessor </a:t>
            </a:r>
          </a:p>
          <a:p>
            <a:pPr marL="0" indent="0">
              <a:buNone/>
            </a:pPr>
            <a:r>
              <a:rPr lang="en-US" sz="4000" dirty="0">
                <a:ea typeface="+mn-lt"/>
                <a:cs typeface="+mn-lt"/>
              </a:rPr>
              <a:t>3. Climate Change </a:t>
            </a:r>
          </a:p>
          <a:p>
            <a:pPr marL="0" indent="0">
              <a:buNone/>
            </a:pPr>
            <a:r>
              <a:rPr lang="en-US" sz="4000" dirty="0">
                <a:ea typeface="+mn-lt"/>
                <a:cs typeface="+mn-lt"/>
              </a:rPr>
              <a:t>– Wendy Parker </a:t>
            </a:r>
          </a:p>
          <a:p>
            <a:pPr marL="0" indent="0">
              <a:buNone/>
            </a:pPr>
            <a:endParaRPr lang="en-US" sz="4000" dirty="0">
              <a:ea typeface="Calibri"/>
              <a:cs typeface="Calibri"/>
            </a:endParaRPr>
          </a:p>
        </p:txBody>
      </p:sp>
    </p:spTree>
    <p:extLst>
      <p:ext uri="{BB962C8B-B14F-4D97-AF65-F5344CB8AC3E}">
        <p14:creationId xmlns:p14="http://schemas.microsoft.com/office/powerpoint/2010/main" val="224035235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061"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p:grpSpPr>
        <p:sp>
          <p:nvSpPr>
            <p:cNvPr id="19"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2"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8"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9"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0"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1"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5"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6"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7"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1124ED64-F9FD-91A6-8B4D-A60DD3BAA9E3}"/>
              </a:ext>
            </a:extLst>
          </p:cNvPr>
          <p:cNvSpPr>
            <a:spLocks noGrp="1"/>
          </p:cNvSpPr>
          <p:nvPr>
            <p:ph type="title"/>
          </p:nvPr>
        </p:nvSpPr>
        <p:spPr>
          <a:xfrm>
            <a:off x="888631" y="4760132"/>
            <a:ext cx="3947420" cy="1777829"/>
          </a:xfrm>
        </p:spPr>
        <p:txBody>
          <a:bodyPr>
            <a:normAutofit/>
          </a:bodyPr>
          <a:lstStyle/>
          <a:p>
            <a:r>
              <a:rPr lang="en-US" sz="4000">
                <a:cs typeface="Calibri Light"/>
              </a:rPr>
              <a:t>Let's Explore</a:t>
            </a:r>
            <a:endParaRPr lang="en-US" sz="4000"/>
          </a:p>
        </p:txBody>
      </p:sp>
      <p:sp>
        <p:nvSpPr>
          <p:cNvPr id="39" name="Freeform: Shape 38">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37825"/>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pic>
        <p:nvPicPr>
          <p:cNvPr id="4" name="Picture 4" descr="Text&#10;&#10;Description automatically generated">
            <a:extLst>
              <a:ext uri="{FF2B5EF4-FFF2-40B4-BE49-F238E27FC236}">
                <a16:creationId xmlns:a16="http://schemas.microsoft.com/office/drawing/2014/main" id="{B465E5AF-CCA3-2025-AEE8-F6E9A8AC08D8}"/>
              </a:ext>
            </a:extLst>
          </p:cNvPr>
          <p:cNvPicPr>
            <a:picLocks noChangeAspect="1"/>
          </p:cNvPicPr>
          <p:nvPr/>
        </p:nvPicPr>
        <p:blipFill>
          <a:blip r:embed="rId3"/>
          <a:stretch>
            <a:fillRect/>
          </a:stretch>
        </p:blipFill>
        <p:spPr>
          <a:xfrm>
            <a:off x="643467" y="1096389"/>
            <a:ext cx="10914060" cy="2510232"/>
          </a:xfrm>
          <a:prstGeom prst="rect">
            <a:avLst/>
          </a:prstGeom>
        </p:spPr>
      </p:pic>
      <p:sp>
        <p:nvSpPr>
          <p:cNvPr id="3" name="Content Placeholder 2">
            <a:extLst>
              <a:ext uri="{FF2B5EF4-FFF2-40B4-BE49-F238E27FC236}">
                <a16:creationId xmlns:a16="http://schemas.microsoft.com/office/drawing/2014/main" id="{FB2FBD21-C066-FB68-6171-B97770CD7E6F}"/>
              </a:ext>
            </a:extLst>
          </p:cNvPr>
          <p:cNvSpPr>
            <a:spLocks noGrp="1"/>
          </p:cNvSpPr>
          <p:nvPr>
            <p:ph idx="1"/>
          </p:nvPr>
        </p:nvSpPr>
        <p:spPr>
          <a:xfrm>
            <a:off x="5118447" y="4767660"/>
            <a:ext cx="6281873" cy="1770300"/>
          </a:xfrm>
        </p:spPr>
        <p:txBody>
          <a:bodyPr vert="horz" lIns="91440" tIns="45720" rIns="91440" bIns="45720" rtlCol="0" anchor="ctr">
            <a:normAutofit/>
          </a:bodyPr>
          <a:lstStyle/>
          <a:p>
            <a:pPr marL="0" indent="0">
              <a:buNone/>
            </a:pPr>
            <a:r>
              <a:rPr lang="en-US" sz="1800">
                <a:cs typeface="Calibri"/>
              </a:rPr>
              <a:t>Definitions from:</a:t>
            </a:r>
            <a:endParaRPr lang="en-US" sz="1800"/>
          </a:p>
          <a:p>
            <a:pPr marL="0" indent="0">
              <a:buNone/>
            </a:pPr>
            <a:r>
              <a:rPr lang="en-US" sz="1800">
                <a:cs typeface="Calibri"/>
              </a:rPr>
              <a:t> </a:t>
            </a:r>
            <a:r>
              <a:rPr lang="en-US" sz="1800">
                <a:ea typeface="+mn-lt"/>
                <a:cs typeface="+mn-lt"/>
                <a:hlinkClick r:id="rId4"/>
              </a:rPr>
              <a:t>https://organizingengagement.org/models/ladder-of-citizen-participation/</a:t>
            </a:r>
            <a:r>
              <a:rPr lang="en-US" sz="1800">
                <a:ea typeface="+mn-lt"/>
                <a:cs typeface="+mn-lt"/>
              </a:rPr>
              <a:t> </a:t>
            </a:r>
            <a:endParaRPr lang="en-US" sz="1800">
              <a:cs typeface="Calibri"/>
            </a:endParaRPr>
          </a:p>
        </p:txBody>
      </p:sp>
    </p:spTree>
    <p:extLst>
      <p:ext uri="{BB962C8B-B14F-4D97-AF65-F5344CB8AC3E}">
        <p14:creationId xmlns:p14="http://schemas.microsoft.com/office/powerpoint/2010/main" val="105733711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hild blowing a dandelion">
            <a:extLst>
              <a:ext uri="{FF2B5EF4-FFF2-40B4-BE49-F238E27FC236}">
                <a16:creationId xmlns:a16="http://schemas.microsoft.com/office/drawing/2014/main" id="{FC02C533-857C-2C47-A4D8-EF3FD0184C52}"/>
              </a:ext>
            </a:extLst>
          </p:cNvPr>
          <p:cNvPicPr>
            <a:picLocks noChangeAspect="1"/>
          </p:cNvPicPr>
          <p:nvPr/>
        </p:nvPicPr>
        <p:blipFill rotWithShape="1">
          <a:blip r:embed="rId3"/>
          <a:srcRect l="102" t="7293" r="21671"/>
          <a:stretch/>
        </p:blipFill>
        <p:spPr>
          <a:xfrm>
            <a:off x="3522468" y="10"/>
            <a:ext cx="8669532" cy="6857990"/>
          </a:xfrm>
          <a:prstGeom prst="rect">
            <a:avLst/>
          </a:prstGeom>
        </p:spPr>
      </p:pic>
      <p:sp>
        <p:nvSpPr>
          <p:cNvPr id="18"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10796-5532-9D40-AEBC-E1CAA6F2ECF8}"/>
              </a:ext>
            </a:extLst>
          </p:cNvPr>
          <p:cNvSpPr>
            <a:spLocks noGrp="1"/>
          </p:cNvSpPr>
          <p:nvPr>
            <p:ph type="title"/>
          </p:nvPr>
        </p:nvSpPr>
        <p:spPr>
          <a:xfrm>
            <a:off x="371094" y="1161288"/>
            <a:ext cx="3438144" cy="1124712"/>
          </a:xfrm>
        </p:spPr>
        <p:txBody>
          <a:bodyPr anchor="b">
            <a:normAutofit/>
          </a:bodyPr>
          <a:lstStyle/>
          <a:p>
            <a:r>
              <a:rPr lang="en-US" sz="2800"/>
              <a:t>Manipulation</a:t>
            </a:r>
          </a:p>
        </p:txBody>
      </p:sp>
      <p:sp>
        <p:nvSpPr>
          <p:cNvPr id="19"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DFE7843-DBA9-DA4A-9E9A-0C9BB08C5CBF}"/>
              </a:ext>
            </a:extLst>
          </p:cNvPr>
          <p:cNvSpPr>
            <a:spLocks noGrp="1"/>
          </p:cNvSpPr>
          <p:nvPr>
            <p:ph idx="1"/>
          </p:nvPr>
        </p:nvSpPr>
        <p:spPr>
          <a:xfrm>
            <a:off x="371094" y="2718054"/>
            <a:ext cx="4299760" cy="3776162"/>
          </a:xfrm>
        </p:spPr>
        <p:txBody>
          <a:bodyPr anchor="t">
            <a:normAutofit/>
          </a:bodyPr>
          <a:lstStyle/>
          <a:p>
            <a:pPr marL="0" indent="0" fontAlgn="base">
              <a:buNone/>
            </a:pPr>
            <a:r>
              <a:rPr lang="en-US" sz="3200" dirty="0"/>
              <a:t>The illusion of participation at higher levels is purposefully created in order to deny power. Participation is purposefully distorted for the gain of those doing the distorting.</a:t>
            </a:r>
          </a:p>
          <a:p>
            <a:pPr marL="0" indent="0">
              <a:buNone/>
            </a:pPr>
            <a:endParaRPr lang="en-US" sz="2400" dirty="0">
              <a:cs typeface="Calibri"/>
            </a:endParaRPr>
          </a:p>
          <a:p>
            <a:pPr marL="0" indent="0">
              <a:buNone/>
            </a:pPr>
            <a:endParaRPr lang="en-US" sz="1400"/>
          </a:p>
        </p:txBody>
      </p:sp>
    </p:spTree>
    <p:extLst>
      <p:ext uri="{BB962C8B-B14F-4D97-AF65-F5344CB8AC3E}">
        <p14:creationId xmlns:p14="http://schemas.microsoft.com/office/powerpoint/2010/main" val="1508124526"/>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emale attending counseling">
            <a:extLst>
              <a:ext uri="{FF2B5EF4-FFF2-40B4-BE49-F238E27FC236}">
                <a16:creationId xmlns:a16="http://schemas.microsoft.com/office/drawing/2014/main" id="{F5CE96A0-35A1-5E44-8252-91068D25A5AE}"/>
              </a:ext>
            </a:extLst>
          </p:cNvPr>
          <p:cNvPicPr>
            <a:picLocks noChangeAspect="1"/>
          </p:cNvPicPr>
          <p:nvPr/>
        </p:nvPicPr>
        <p:blipFill rotWithShape="1">
          <a:blip r:embed="rId3"/>
          <a:srcRect r="23289" b="909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E5E572-A3AC-5E4D-B2D0-0657EA731062}"/>
              </a:ext>
            </a:extLst>
          </p:cNvPr>
          <p:cNvSpPr>
            <a:spLocks noGrp="1"/>
          </p:cNvSpPr>
          <p:nvPr>
            <p:ph type="title"/>
          </p:nvPr>
        </p:nvSpPr>
        <p:spPr>
          <a:xfrm>
            <a:off x="371094" y="1161288"/>
            <a:ext cx="3438144" cy="1124712"/>
          </a:xfrm>
        </p:spPr>
        <p:txBody>
          <a:bodyPr anchor="b">
            <a:normAutofit/>
          </a:bodyPr>
          <a:lstStyle/>
          <a:p>
            <a:r>
              <a:rPr lang="en-US" sz="2800"/>
              <a:t>Therapy</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0BC4458-42BE-FE44-A35E-65087E1B5BE6}"/>
              </a:ext>
            </a:extLst>
          </p:cNvPr>
          <p:cNvSpPr>
            <a:spLocks noGrp="1"/>
          </p:cNvSpPr>
          <p:nvPr>
            <p:ph idx="1"/>
          </p:nvPr>
        </p:nvSpPr>
        <p:spPr>
          <a:xfrm>
            <a:off x="371093" y="2718054"/>
            <a:ext cx="5127663" cy="3207258"/>
          </a:xfrm>
        </p:spPr>
        <p:txBody>
          <a:bodyPr anchor="t">
            <a:noAutofit/>
          </a:bodyPr>
          <a:lstStyle/>
          <a:p>
            <a:pPr marL="0" indent="0">
              <a:buNone/>
            </a:pPr>
            <a:r>
              <a:rPr lang="en-US" sz="3200" dirty="0"/>
              <a:t>Engaging community members in a lot of activity to "cure" or "educate" them.  The underpinning of this is the citizens are the problem and if they only knew better, they would think like those in power anyway...</a:t>
            </a:r>
          </a:p>
          <a:p>
            <a:pPr marL="0" indent="0">
              <a:buNone/>
            </a:pPr>
            <a:endParaRPr lang="en-US" sz="2000" dirty="0"/>
          </a:p>
          <a:p>
            <a:pPr marL="0" indent="0">
              <a:buNone/>
            </a:pPr>
            <a:endParaRPr lang="en-US" sz="2000" dirty="0">
              <a:cs typeface="Calibri"/>
            </a:endParaRPr>
          </a:p>
        </p:txBody>
      </p:sp>
    </p:spTree>
    <p:extLst>
      <p:ext uri="{BB962C8B-B14F-4D97-AF65-F5344CB8AC3E}">
        <p14:creationId xmlns:p14="http://schemas.microsoft.com/office/powerpoint/2010/main" val="272080032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B43063-2AB7-A142-80C3-4447CCD6999C}"/>
              </a:ext>
            </a:extLst>
          </p:cNvPr>
          <p:cNvSpPr>
            <a:spLocks noGrp="1"/>
          </p:cNvSpPr>
          <p:nvPr>
            <p:ph type="title"/>
          </p:nvPr>
        </p:nvSpPr>
        <p:spPr>
          <a:xfrm>
            <a:off x="418071" y="406076"/>
            <a:ext cx="4394200" cy="1323439"/>
          </a:xfrm>
        </p:spPr>
        <p:txBody>
          <a:bodyPr anchor="t">
            <a:normAutofit/>
          </a:bodyPr>
          <a:lstStyle/>
          <a:p>
            <a:r>
              <a:rPr lang="en-US" sz="4000">
                <a:solidFill>
                  <a:schemeClr val="accent4">
                    <a:lumMod val="20000"/>
                    <a:lumOff val="80000"/>
                  </a:schemeClr>
                </a:solidFill>
                <a:latin typeface="Algerian" panose="020F0502020204030204" pitchFamily="34" charset="0"/>
                <a:cs typeface="Algerian" panose="020F0502020204030204" pitchFamily="34" charset="0"/>
              </a:rPr>
              <a:t>Examples</a:t>
            </a:r>
          </a:p>
        </p:txBody>
      </p:sp>
      <p:sp>
        <p:nvSpPr>
          <p:cNvPr id="3" name="Content Placeholder 2">
            <a:extLst>
              <a:ext uri="{FF2B5EF4-FFF2-40B4-BE49-F238E27FC236}">
                <a16:creationId xmlns:a16="http://schemas.microsoft.com/office/drawing/2014/main" id="{C33C19AC-4C64-034A-90F0-7B53B4E1015C}"/>
              </a:ext>
            </a:extLst>
          </p:cNvPr>
          <p:cNvSpPr>
            <a:spLocks noGrp="1"/>
          </p:cNvSpPr>
          <p:nvPr>
            <p:ph idx="1"/>
          </p:nvPr>
        </p:nvSpPr>
        <p:spPr>
          <a:xfrm>
            <a:off x="418071" y="1271046"/>
            <a:ext cx="4394200" cy="4759051"/>
          </a:xfrm>
        </p:spPr>
        <p:txBody>
          <a:bodyPr vert="horz" lIns="91440" tIns="45720" rIns="91440" bIns="45720" rtlCol="0" anchor="t">
            <a:noAutofit/>
          </a:bodyPr>
          <a:lstStyle/>
          <a:p>
            <a:pPr marL="0" indent="0">
              <a:buNone/>
            </a:pPr>
            <a:r>
              <a:rPr lang="en-US" b="1">
                <a:solidFill>
                  <a:schemeClr val="bg1">
                    <a:alpha val="80000"/>
                  </a:schemeClr>
                </a:solidFill>
              </a:rPr>
              <a:t>Think – 1 minute</a:t>
            </a:r>
          </a:p>
          <a:p>
            <a:pPr marL="0" indent="0">
              <a:buNone/>
            </a:pPr>
            <a:r>
              <a:rPr lang="en-US" b="1">
                <a:solidFill>
                  <a:schemeClr val="bg1">
                    <a:alpha val="80000"/>
                  </a:schemeClr>
                </a:solidFill>
              </a:rPr>
              <a:t>Pair – 2 minutes</a:t>
            </a:r>
            <a:endParaRPr lang="en-US" b="1">
              <a:solidFill>
                <a:schemeClr val="bg1">
                  <a:alpha val="80000"/>
                </a:schemeClr>
              </a:solidFill>
              <a:cs typeface="Calibri"/>
            </a:endParaRPr>
          </a:p>
          <a:p>
            <a:pPr marL="0" indent="0">
              <a:buNone/>
            </a:pPr>
            <a:r>
              <a:rPr lang="en-US" b="1">
                <a:solidFill>
                  <a:schemeClr val="bg1">
                    <a:alpha val="80000"/>
                  </a:schemeClr>
                </a:solidFill>
              </a:rPr>
              <a:t>Share </a:t>
            </a:r>
            <a:endParaRPr lang="en-US" b="1">
              <a:solidFill>
                <a:schemeClr val="bg1">
                  <a:alpha val="80000"/>
                </a:schemeClr>
              </a:solidFill>
              <a:cs typeface="Calibri"/>
            </a:endParaRPr>
          </a:p>
          <a:p>
            <a:pPr marL="0" indent="0">
              <a:buNone/>
            </a:pPr>
            <a:endParaRPr lang="en-US">
              <a:solidFill>
                <a:schemeClr val="bg1">
                  <a:alpha val="80000"/>
                </a:schemeClr>
              </a:solidFill>
            </a:endParaRPr>
          </a:p>
          <a:p>
            <a:pPr marL="0" indent="0">
              <a:buNone/>
            </a:pPr>
            <a:r>
              <a:rPr lang="en-US" sz="3600">
                <a:solidFill>
                  <a:schemeClr val="bg1">
                    <a:alpha val="80000"/>
                  </a:schemeClr>
                </a:solidFill>
              </a:rPr>
              <a:t>What are some examples of non-participation that you have seen, heard about, or thought about in the field?</a:t>
            </a:r>
            <a:endParaRPr lang="en-US" sz="3600">
              <a:solidFill>
                <a:schemeClr val="bg1">
                  <a:alpha val="80000"/>
                </a:schemeClr>
              </a:solidFill>
              <a:cs typeface="Calibri"/>
            </a:endParaRPr>
          </a:p>
        </p:txBody>
      </p:sp>
      <p:pic>
        <p:nvPicPr>
          <p:cNvPr id="5" name="Picture 4" descr="Young woman thinking">
            <a:extLst>
              <a:ext uri="{FF2B5EF4-FFF2-40B4-BE49-F238E27FC236}">
                <a16:creationId xmlns:a16="http://schemas.microsoft.com/office/drawing/2014/main" id="{EA2D7250-684F-544C-BBF4-3074A833BB2B}"/>
              </a:ext>
            </a:extLst>
          </p:cNvPr>
          <p:cNvPicPr>
            <a:picLocks noChangeAspect="1"/>
          </p:cNvPicPr>
          <p:nvPr/>
        </p:nvPicPr>
        <p:blipFill rotWithShape="1">
          <a:blip r:embed="rId3"/>
          <a:srcRect l="17785" r="19534" b="-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2" name="Group 11">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3" name="Freeform: Shape 12">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025518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EB98E-9A4C-6F76-DC6D-216EA20FD151}"/>
              </a:ext>
            </a:extLst>
          </p:cNvPr>
          <p:cNvSpPr>
            <a:spLocks noGrp="1"/>
          </p:cNvSpPr>
          <p:nvPr>
            <p:ph type="title"/>
          </p:nvPr>
        </p:nvSpPr>
        <p:spPr>
          <a:xfrm>
            <a:off x="2311147" y="-280785"/>
            <a:ext cx="7569706" cy="1288238"/>
          </a:xfrm>
        </p:spPr>
        <p:txBody>
          <a:bodyPr anchor="ctr">
            <a:normAutofit fontScale="90000"/>
          </a:bodyPr>
          <a:lstStyle/>
          <a:p>
            <a:pPr algn="ctr"/>
            <a:r>
              <a:rPr lang="en-US">
                <a:cs typeface="Calibri Light"/>
              </a:rPr>
              <a:t>Caitlin Wylie – University of Virginia</a:t>
            </a:r>
            <a:endParaRPr lang="en-US">
              <a:ea typeface="Calibri Light"/>
              <a:cs typeface="Calibri Light"/>
            </a:endParaRPr>
          </a:p>
        </p:txBody>
      </p:sp>
      <p:sp>
        <p:nvSpPr>
          <p:cNvPr id="3" name="Content Placeholder 2">
            <a:extLst>
              <a:ext uri="{FF2B5EF4-FFF2-40B4-BE49-F238E27FC236}">
                <a16:creationId xmlns:a16="http://schemas.microsoft.com/office/drawing/2014/main" id="{D0DECB2C-E986-C5A4-4B02-D73BCE22A68D}"/>
              </a:ext>
            </a:extLst>
          </p:cNvPr>
          <p:cNvSpPr>
            <a:spLocks noGrp="1"/>
          </p:cNvSpPr>
          <p:nvPr>
            <p:ph idx="1"/>
          </p:nvPr>
        </p:nvSpPr>
        <p:spPr>
          <a:xfrm>
            <a:off x="1730690" y="1356453"/>
            <a:ext cx="2988682" cy="4867702"/>
          </a:xfrm>
        </p:spPr>
        <p:txBody>
          <a:bodyPr vert="horz" lIns="91440" tIns="45720" rIns="91440" bIns="45720" rtlCol="0" anchor="ctr">
            <a:noAutofit/>
          </a:bodyPr>
          <a:lstStyle/>
          <a:p>
            <a:pPr marL="0" indent="0">
              <a:buNone/>
            </a:pPr>
            <a:r>
              <a:rPr lang="en-US" sz="3500" u="sng">
                <a:ea typeface="Calibri" panose="020F0502020204030204"/>
                <a:cs typeface="Calibri"/>
              </a:rPr>
              <a:t>Present State</a:t>
            </a:r>
          </a:p>
          <a:p>
            <a:pPr marL="342900" indent="-342900"/>
            <a:r>
              <a:rPr lang="en-US" sz="3500">
                <a:ea typeface="Calibri" panose="020F0502020204030204"/>
                <a:cs typeface="Calibri"/>
              </a:rPr>
              <a:t>Informing</a:t>
            </a:r>
            <a:endParaRPr lang="en-US" sz="3500">
              <a:cs typeface="Calibri"/>
            </a:endParaRPr>
          </a:p>
          <a:p>
            <a:pPr marL="342900" indent="-342900"/>
            <a:r>
              <a:rPr lang="en-US" sz="3500">
                <a:ea typeface="Calibri" panose="020F0502020204030204"/>
                <a:cs typeface="Calibri" panose="020F0502020204030204"/>
              </a:rPr>
              <a:t>Consulting</a:t>
            </a:r>
          </a:p>
          <a:p>
            <a:pPr marL="342900" indent="-342900"/>
            <a:r>
              <a:rPr lang="en-US" sz="3500">
                <a:ea typeface="Calibri" panose="020F0502020204030204"/>
                <a:cs typeface="Calibri" panose="020F0502020204030204"/>
              </a:rPr>
              <a:t>Placating</a:t>
            </a:r>
          </a:p>
          <a:p>
            <a:pPr marL="0" indent="0">
              <a:buNone/>
            </a:pPr>
            <a:endParaRPr lang="en-US" sz="3500">
              <a:ea typeface="Calibri" panose="020F0502020204030204"/>
              <a:cs typeface="Calibri" panose="020F0502020204030204"/>
            </a:endParaRPr>
          </a:p>
          <a:p>
            <a:pPr marL="0" indent="0">
              <a:buNone/>
            </a:pPr>
            <a:endParaRPr lang="en-US" sz="3500">
              <a:ea typeface="Calibri" panose="020F0502020204030204"/>
              <a:cs typeface="Calibri" panose="020F0502020204030204"/>
            </a:endParaRPr>
          </a:p>
        </p:txBody>
      </p:sp>
      <p:pic>
        <p:nvPicPr>
          <p:cNvPr id="6" name="Picture 6" descr="Logo&#10;&#10;Description automatically generated">
            <a:extLst>
              <a:ext uri="{FF2B5EF4-FFF2-40B4-BE49-F238E27FC236}">
                <a16:creationId xmlns:a16="http://schemas.microsoft.com/office/drawing/2014/main" id="{F7BF60CE-8390-C734-DD68-D16C3F46355F}"/>
              </a:ext>
            </a:extLst>
          </p:cNvPr>
          <p:cNvPicPr>
            <a:picLocks noChangeAspect="1"/>
          </p:cNvPicPr>
          <p:nvPr/>
        </p:nvPicPr>
        <p:blipFill>
          <a:blip r:embed="rId3"/>
          <a:stretch>
            <a:fillRect/>
          </a:stretch>
        </p:blipFill>
        <p:spPr>
          <a:xfrm>
            <a:off x="4959157" y="807361"/>
            <a:ext cx="7038109" cy="6106622"/>
          </a:xfrm>
          <a:prstGeom prst="rect">
            <a:avLst/>
          </a:prstGeom>
        </p:spPr>
      </p:pic>
    </p:spTree>
    <p:extLst>
      <p:ext uri="{BB962C8B-B14F-4D97-AF65-F5344CB8AC3E}">
        <p14:creationId xmlns:p14="http://schemas.microsoft.com/office/powerpoint/2010/main" val="910203279"/>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EB98E-9A4C-6F76-DC6D-216EA20FD151}"/>
              </a:ext>
            </a:extLst>
          </p:cNvPr>
          <p:cNvSpPr>
            <a:spLocks noGrp="1"/>
          </p:cNvSpPr>
          <p:nvPr>
            <p:ph type="title"/>
          </p:nvPr>
        </p:nvSpPr>
        <p:spPr>
          <a:xfrm>
            <a:off x="2311147" y="-280785"/>
            <a:ext cx="7569706" cy="1288238"/>
          </a:xfrm>
        </p:spPr>
        <p:txBody>
          <a:bodyPr anchor="ctr">
            <a:normAutofit fontScale="90000"/>
          </a:bodyPr>
          <a:lstStyle/>
          <a:p>
            <a:pPr algn="ctr"/>
            <a:r>
              <a:rPr lang="en-US">
                <a:cs typeface="Calibri Light"/>
              </a:rPr>
              <a:t>Caitlin Wylie – University of Virginia</a:t>
            </a:r>
            <a:endParaRPr lang="en-US">
              <a:ea typeface="Calibri Light"/>
              <a:cs typeface="Calibri Light"/>
            </a:endParaRPr>
          </a:p>
        </p:txBody>
      </p:sp>
      <p:sp>
        <p:nvSpPr>
          <p:cNvPr id="3" name="Content Placeholder 2">
            <a:extLst>
              <a:ext uri="{FF2B5EF4-FFF2-40B4-BE49-F238E27FC236}">
                <a16:creationId xmlns:a16="http://schemas.microsoft.com/office/drawing/2014/main" id="{D0DECB2C-E986-C5A4-4B02-D73BCE22A68D}"/>
              </a:ext>
            </a:extLst>
          </p:cNvPr>
          <p:cNvSpPr>
            <a:spLocks noGrp="1"/>
          </p:cNvSpPr>
          <p:nvPr>
            <p:ph idx="1"/>
          </p:nvPr>
        </p:nvSpPr>
        <p:spPr>
          <a:xfrm>
            <a:off x="1730690" y="1356453"/>
            <a:ext cx="3200347" cy="4867702"/>
          </a:xfrm>
        </p:spPr>
        <p:txBody>
          <a:bodyPr vert="horz" lIns="91440" tIns="45720" rIns="91440" bIns="45720" rtlCol="0" anchor="ctr">
            <a:noAutofit/>
          </a:bodyPr>
          <a:lstStyle/>
          <a:p>
            <a:pPr marL="0" indent="0">
              <a:buNone/>
            </a:pPr>
            <a:r>
              <a:rPr lang="en-US" sz="3500" u="sng" dirty="0">
                <a:cs typeface="Calibri" panose="020F0502020204030204"/>
              </a:rPr>
              <a:t>Ideal State</a:t>
            </a:r>
            <a:endParaRPr lang="en-US" dirty="0"/>
          </a:p>
          <a:p>
            <a:pPr marL="342900" indent="-342900"/>
            <a:r>
              <a:rPr lang="en-US" sz="3500" dirty="0">
                <a:ea typeface="Calibri" panose="020F0502020204030204"/>
                <a:cs typeface="Calibri" panose="020F0502020204030204"/>
              </a:rPr>
              <a:t>Citizen control!</a:t>
            </a:r>
          </a:p>
          <a:p>
            <a:pPr marL="0" indent="0">
              <a:buNone/>
            </a:pPr>
            <a:endParaRPr lang="en-US" sz="3500">
              <a:ea typeface="Calibri" panose="020F0502020204030204"/>
              <a:cs typeface="Calibri" panose="020F0502020204030204"/>
            </a:endParaRPr>
          </a:p>
          <a:p>
            <a:pPr marL="0" indent="0">
              <a:buNone/>
            </a:pPr>
            <a:endParaRPr lang="en-US" sz="3500">
              <a:ea typeface="Calibri" panose="020F0502020204030204"/>
              <a:cs typeface="Calibri" panose="020F0502020204030204"/>
            </a:endParaRPr>
          </a:p>
        </p:txBody>
      </p:sp>
      <p:pic>
        <p:nvPicPr>
          <p:cNvPr id="6" name="Picture 6" descr="Logo&#10;&#10;Description automatically generated">
            <a:extLst>
              <a:ext uri="{FF2B5EF4-FFF2-40B4-BE49-F238E27FC236}">
                <a16:creationId xmlns:a16="http://schemas.microsoft.com/office/drawing/2014/main" id="{F7BF60CE-8390-C734-DD68-D16C3F46355F}"/>
              </a:ext>
            </a:extLst>
          </p:cNvPr>
          <p:cNvPicPr>
            <a:picLocks noChangeAspect="1"/>
          </p:cNvPicPr>
          <p:nvPr/>
        </p:nvPicPr>
        <p:blipFill>
          <a:blip r:embed="rId3"/>
          <a:stretch>
            <a:fillRect/>
          </a:stretch>
        </p:blipFill>
        <p:spPr>
          <a:xfrm>
            <a:off x="4959157" y="807361"/>
            <a:ext cx="7038109" cy="6106622"/>
          </a:xfrm>
          <a:prstGeom prst="rect">
            <a:avLst/>
          </a:prstGeom>
        </p:spPr>
      </p:pic>
    </p:spTree>
    <p:extLst>
      <p:ext uri="{BB962C8B-B14F-4D97-AF65-F5344CB8AC3E}">
        <p14:creationId xmlns:p14="http://schemas.microsoft.com/office/powerpoint/2010/main" val="379150967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outdoor, smiling&#10;&#10;Description automatically generated">
            <a:extLst>
              <a:ext uri="{FF2B5EF4-FFF2-40B4-BE49-F238E27FC236}">
                <a16:creationId xmlns:a16="http://schemas.microsoft.com/office/drawing/2014/main" id="{3F309ACA-DADE-DC40-8449-5ECBE231281F}"/>
              </a:ext>
            </a:extLst>
          </p:cNvPr>
          <p:cNvPicPr>
            <a:picLocks noChangeAspect="1"/>
          </p:cNvPicPr>
          <p:nvPr/>
        </p:nvPicPr>
        <p:blipFill rotWithShape="1">
          <a:blip r:embed="rId3"/>
          <a:srcRect t="3235" r="10501" b="2357"/>
          <a:stretch/>
        </p:blipFill>
        <p:spPr>
          <a:xfrm>
            <a:off x="3523485" y="18298"/>
            <a:ext cx="8668512" cy="6857990"/>
          </a:xfrm>
          <a:prstGeom prst="rect">
            <a:avLst/>
          </a:prstGeom>
        </p:spPr>
      </p:pic>
      <p:sp>
        <p:nvSpPr>
          <p:cNvPr id="69" name="Rectangle 68">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E54E8A-7200-4B4E-8706-16E900176915}"/>
              </a:ext>
            </a:extLst>
          </p:cNvPr>
          <p:cNvSpPr>
            <a:spLocks noGrp="1"/>
          </p:cNvSpPr>
          <p:nvPr>
            <p:ph type="title"/>
          </p:nvPr>
        </p:nvSpPr>
        <p:spPr>
          <a:xfrm>
            <a:off x="188173" y="1057387"/>
            <a:ext cx="6336195" cy="3204134"/>
          </a:xfrm>
        </p:spPr>
        <p:txBody>
          <a:bodyPr vert="horz" lIns="91440" tIns="45720" rIns="91440" bIns="45720" rtlCol="0" anchor="b">
            <a:normAutofit/>
          </a:bodyPr>
          <a:lstStyle/>
          <a:p>
            <a:br>
              <a:rPr lang="en-US" sz="3700"/>
            </a:br>
            <a:r>
              <a:rPr lang="en-US" sz="3700" b="1"/>
              <a:t>Dr. Sherica D. Jones-Lewis</a:t>
            </a:r>
            <a:br>
              <a:rPr lang="en-US" sz="3700" b="1"/>
            </a:br>
            <a:r>
              <a:rPr lang="en-US" sz="3700" b="1"/>
              <a:t>Director of Community Research</a:t>
            </a:r>
            <a:br>
              <a:rPr lang="en-US" sz="3700" b="1"/>
            </a:br>
            <a:br>
              <a:rPr lang="en-US" sz="3700"/>
            </a:br>
            <a:r>
              <a:rPr lang="en-US" sz="3700" b="1"/>
              <a:t>The Equity Center at UVA</a:t>
            </a:r>
            <a:endParaRPr lang="en-US" sz="3700"/>
          </a:p>
        </p:txBody>
      </p:sp>
      <p:sp>
        <p:nvSpPr>
          <p:cNvPr id="71" name="Rectangle 70">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3" name="Rectangle 7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306178"/>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EB98E-9A4C-6F76-DC6D-216EA20FD151}"/>
              </a:ext>
            </a:extLst>
          </p:cNvPr>
          <p:cNvSpPr>
            <a:spLocks noGrp="1"/>
          </p:cNvSpPr>
          <p:nvPr>
            <p:ph type="title"/>
          </p:nvPr>
        </p:nvSpPr>
        <p:spPr>
          <a:xfrm>
            <a:off x="2311147" y="-280785"/>
            <a:ext cx="7569706" cy="1288238"/>
          </a:xfrm>
        </p:spPr>
        <p:txBody>
          <a:bodyPr anchor="ctr">
            <a:normAutofit fontScale="90000"/>
          </a:bodyPr>
          <a:lstStyle/>
          <a:p>
            <a:pPr algn="ctr"/>
            <a:r>
              <a:rPr lang="en-US">
                <a:cs typeface="Calibri Light"/>
              </a:rPr>
              <a:t>Caitlin Wylie – University of Virginia</a:t>
            </a:r>
            <a:endParaRPr lang="en-US">
              <a:ea typeface="Calibri Light"/>
              <a:cs typeface="Calibri Light"/>
            </a:endParaRPr>
          </a:p>
        </p:txBody>
      </p:sp>
      <p:sp>
        <p:nvSpPr>
          <p:cNvPr id="3" name="Content Placeholder 2">
            <a:extLst>
              <a:ext uri="{FF2B5EF4-FFF2-40B4-BE49-F238E27FC236}">
                <a16:creationId xmlns:a16="http://schemas.microsoft.com/office/drawing/2014/main" id="{D0DECB2C-E986-C5A4-4B02-D73BCE22A68D}"/>
              </a:ext>
            </a:extLst>
          </p:cNvPr>
          <p:cNvSpPr>
            <a:spLocks noGrp="1"/>
          </p:cNvSpPr>
          <p:nvPr>
            <p:ph idx="1"/>
          </p:nvPr>
        </p:nvSpPr>
        <p:spPr>
          <a:xfrm>
            <a:off x="1730690" y="1285897"/>
            <a:ext cx="3200347" cy="4867702"/>
          </a:xfrm>
        </p:spPr>
        <p:txBody>
          <a:bodyPr vert="horz" lIns="91440" tIns="45720" rIns="91440" bIns="45720" rtlCol="0" anchor="ctr">
            <a:noAutofit/>
          </a:bodyPr>
          <a:lstStyle/>
          <a:p>
            <a:pPr marL="0" indent="0">
              <a:buNone/>
            </a:pPr>
            <a:endParaRPr lang="en-US" sz="3500" u="sng" dirty="0">
              <a:cs typeface="Calibri" panose="020F0502020204030204"/>
            </a:endParaRPr>
          </a:p>
          <a:p>
            <a:pPr marL="0" indent="0">
              <a:buNone/>
            </a:pPr>
            <a:endParaRPr lang="en-US" sz="3500" u="sng" dirty="0">
              <a:cs typeface="Calibri" panose="020F0502020204030204"/>
            </a:endParaRPr>
          </a:p>
          <a:p>
            <a:pPr marL="0" indent="0">
              <a:buNone/>
            </a:pPr>
            <a:r>
              <a:rPr lang="en-US" sz="3500" u="sng" dirty="0">
                <a:cs typeface="Calibri" panose="020F0502020204030204"/>
              </a:rPr>
              <a:t>Ideal State</a:t>
            </a:r>
            <a:endParaRPr lang="en-US" dirty="0">
              <a:cs typeface="Calibri" panose="020F0502020204030204"/>
            </a:endParaRPr>
          </a:p>
          <a:p>
            <a:pPr marL="342900" indent="-342900"/>
            <a:r>
              <a:rPr lang="en-US" sz="3500" dirty="0">
                <a:ea typeface="Calibri" panose="020F0502020204030204"/>
                <a:cs typeface="Calibri" panose="020F0502020204030204"/>
              </a:rPr>
              <a:t>Citizen control!</a:t>
            </a:r>
          </a:p>
          <a:p>
            <a:pPr marL="342900" indent="-342900"/>
            <a:endParaRPr lang="en-US" sz="3500" dirty="0">
              <a:ea typeface="Calibri" panose="020F0502020204030204"/>
              <a:cs typeface="Calibri" panose="020F0502020204030204"/>
            </a:endParaRPr>
          </a:p>
          <a:p>
            <a:pPr marL="0" indent="0">
              <a:buNone/>
            </a:pPr>
            <a:r>
              <a:rPr lang="en-US" sz="3500" dirty="0">
                <a:ea typeface="Calibri" panose="020F0502020204030204"/>
                <a:cs typeface="Calibri" panose="020F0502020204030204"/>
              </a:rPr>
              <a:t>How to get there?</a:t>
            </a:r>
          </a:p>
          <a:p>
            <a:pPr marL="0" indent="0">
              <a:buNone/>
            </a:pPr>
            <a:endParaRPr lang="en-US" sz="3500">
              <a:ea typeface="Calibri" panose="020F0502020204030204"/>
              <a:cs typeface="Calibri" panose="020F0502020204030204"/>
            </a:endParaRPr>
          </a:p>
        </p:txBody>
      </p:sp>
      <p:pic>
        <p:nvPicPr>
          <p:cNvPr id="6" name="Picture 6" descr="Logo&#10;&#10;Description automatically generated">
            <a:extLst>
              <a:ext uri="{FF2B5EF4-FFF2-40B4-BE49-F238E27FC236}">
                <a16:creationId xmlns:a16="http://schemas.microsoft.com/office/drawing/2014/main" id="{F7BF60CE-8390-C734-DD68-D16C3F46355F}"/>
              </a:ext>
            </a:extLst>
          </p:cNvPr>
          <p:cNvPicPr>
            <a:picLocks noChangeAspect="1"/>
          </p:cNvPicPr>
          <p:nvPr/>
        </p:nvPicPr>
        <p:blipFill>
          <a:blip r:embed="rId3"/>
          <a:stretch>
            <a:fillRect/>
          </a:stretch>
        </p:blipFill>
        <p:spPr>
          <a:xfrm>
            <a:off x="4959157" y="807361"/>
            <a:ext cx="7038109" cy="6106622"/>
          </a:xfrm>
          <a:prstGeom prst="rect">
            <a:avLst/>
          </a:prstGeom>
        </p:spPr>
      </p:pic>
    </p:spTree>
    <p:extLst>
      <p:ext uri="{BB962C8B-B14F-4D97-AF65-F5344CB8AC3E}">
        <p14:creationId xmlns:p14="http://schemas.microsoft.com/office/powerpoint/2010/main" val="3743530826"/>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EB98E-9A4C-6F76-DC6D-216EA20FD151}"/>
              </a:ext>
            </a:extLst>
          </p:cNvPr>
          <p:cNvSpPr>
            <a:spLocks noGrp="1"/>
          </p:cNvSpPr>
          <p:nvPr>
            <p:ph type="title"/>
          </p:nvPr>
        </p:nvSpPr>
        <p:spPr>
          <a:xfrm>
            <a:off x="2311147" y="-280785"/>
            <a:ext cx="7569706" cy="1288238"/>
          </a:xfrm>
        </p:spPr>
        <p:txBody>
          <a:bodyPr anchor="ctr">
            <a:normAutofit fontScale="90000"/>
          </a:bodyPr>
          <a:lstStyle/>
          <a:p>
            <a:pPr algn="ctr"/>
            <a:r>
              <a:rPr lang="en-US">
                <a:cs typeface="Calibri Light"/>
              </a:rPr>
              <a:t>Caitlin Wylie – University of Virginia</a:t>
            </a:r>
            <a:endParaRPr lang="en-US">
              <a:ea typeface="Calibri Light"/>
              <a:cs typeface="Calibri Light"/>
            </a:endParaRPr>
          </a:p>
        </p:txBody>
      </p:sp>
      <p:sp>
        <p:nvSpPr>
          <p:cNvPr id="3" name="Content Placeholder 2">
            <a:extLst>
              <a:ext uri="{FF2B5EF4-FFF2-40B4-BE49-F238E27FC236}">
                <a16:creationId xmlns:a16="http://schemas.microsoft.com/office/drawing/2014/main" id="{D0DECB2C-E986-C5A4-4B02-D73BCE22A68D}"/>
              </a:ext>
            </a:extLst>
          </p:cNvPr>
          <p:cNvSpPr>
            <a:spLocks noGrp="1"/>
          </p:cNvSpPr>
          <p:nvPr>
            <p:ph idx="1"/>
          </p:nvPr>
        </p:nvSpPr>
        <p:spPr>
          <a:xfrm>
            <a:off x="1053357" y="1285897"/>
            <a:ext cx="3849457" cy="4839480"/>
          </a:xfrm>
        </p:spPr>
        <p:txBody>
          <a:bodyPr vert="horz" lIns="91440" tIns="45720" rIns="91440" bIns="45720" rtlCol="0" anchor="ctr">
            <a:noAutofit/>
          </a:bodyPr>
          <a:lstStyle/>
          <a:p>
            <a:pPr marL="0" indent="0">
              <a:buNone/>
            </a:pPr>
            <a:endParaRPr lang="en-US" sz="3500" u="sng" dirty="0">
              <a:cs typeface="Calibri" panose="020F0502020204030204"/>
            </a:endParaRPr>
          </a:p>
          <a:p>
            <a:pPr marL="0" indent="0">
              <a:buNone/>
            </a:pPr>
            <a:endParaRPr lang="en-US" sz="3500" u="sng" dirty="0">
              <a:cs typeface="Calibri" panose="020F0502020204030204"/>
            </a:endParaRPr>
          </a:p>
          <a:p>
            <a:pPr>
              <a:buNone/>
            </a:pPr>
            <a:r>
              <a:rPr lang="en-US" sz="3500" dirty="0">
                <a:ea typeface="+mn-lt"/>
                <a:cs typeface="+mn-lt"/>
              </a:rPr>
              <a:t>  Wylie, Neeley, &amp; Ferguson (2019),   "Beyond tech literacy," </a:t>
            </a:r>
            <a:r>
              <a:rPr lang="en-US" sz="3500" i="1" dirty="0">
                <a:ea typeface="+mn-lt"/>
                <a:cs typeface="+mn-lt"/>
              </a:rPr>
              <a:t>Digital    Culture &amp; Society </a:t>
            </a:r>
            <a:endParaRPr lang="en-US" dirty="0"/>
          </a:p>
          <a:p>
            <a:pPr marL="0" indent="0">
              <a:buNone/>
            </a:pPr>
            <a:endParaRPr lang="en-US"/>
          </a:p>
          <a:p>
            <a:pPr marL="0" indent="0">
              <a:buNone/>
            </a:pPr>
            <a:endParaRPr lang="en-US" sz="3500">
              <a:ea typeface="Calibri" panose="020F0502020204030204"/>
              <a:cs typeface="Calibri" panose="020F0502020204030204"/>
            </a:endParaRPr>
          </a:p>
        </p:txBody>
      </p:sp>
      <p:pic>
        <p:nvPicPr>
          <p:cNvPr id="6" name="Picture 6" descr="Logo&#10;&#10;Description automatically generated">
            <a:extLst>
              <a:ext uri="{FF2B5EF4-FFF2-40B4-BE49-F238E27FC236}">
                <a16:creationId xmlns:a16="http://schemas.microsoft.com/office/drawing/2014/main" id="{F7BF60CE-8390-C734-DD68-D16C3F46355F}"/>
              </a:ext>
            </a:extLst>
          </p:cNvPr>
          <p:cNvPicPr>
            <a:picLocks noChangeAspect="1"/>
          </p:cNvPicPr>
          <p:nvPr/>
        </p:nvPicPr>
        <p:blipFill>
          <a:blip r:embed="rId3"/>
          <a:stretch>
            <a:fillRect/>
          </a:stretch>
        </p:blipFill>
        <p:spPr>
          <a:xfrm>
            <a:off x="4959157" y="807361"/>
            <a:ext cx="7038109" cy="6106622"/>
          </a:xfrm>
          <a:prstGeom prst="rect">
            <a:avLst/>
          </a:prstGeom>
        </p:spPr>
      </p:pic>
    </p:spTree>
    <p:extLst>
      <p:ext uri="{BB962C8B-B14F-4D97-AF65-F5344CB8AC3E}">
        <p14:creationId xmlns:p14="http://schemas.microsoft.com/office/powerpoint/2010/main" val="4020196352"/>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tack of colorful files">
            <a:extLst>
              <a:ext uri="{FF2B5EF4-FFF2-40B4-BE49-F238E27FC236}">
                <a16:creationId xmlns:a16="http://schemas.microsoft.com/office/drawing/2014/main" id="{41FB935F-7127-ED49-9301-E47C51462D88}"/>
              </a:ext>
            </a:extLst>
          </p:cNvPr>
          <p:cNvPicPr>
            <a:picLocks noChangeAspect="1"/>
          </p:cNvPicPr>
          <p:nvPr/>
        </p:nvPicPr>
        <p:blipFill rotWithShape="1">
          <a:blip r:embed="rId3"/>
          <a:srcRect l="22647" r="7937" b="2380"/>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BFE691-C004-A54C-9102-DE31182FFC04}"/>
              </a:ext>
            </a:extLst>
          </p:cNvPr>
          <p:cNvSpPr>
            <a:spLocks noGrp="1"/>
          </p:cNvSpPr>
          <p:nvPr>
            <p:ph type="title"/>
          </p:nvPr>
        </p:nvSpPr>
        <p:spPr>
          <a:xfrm>
            <a:off x="371094" y="880110"/>
            <a:ext cx="3438144" cy="1124712"/>
          </a:xfrm>
        </p:spPr>
        <p:txBody>
          <a:bodyPr anchor="b">
            <a:normAutofit/>
          </a:bodyPr>
          <a:lstStyle/>
          <a:p>
            <a:r>
              <a:rPr lang="en-US" sz="2800"/>
              <a:t>Informing</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6AF070-A955-C244-8FD9-B05F4F1419D4}"/>
              </a:ext>
            </a:extLst>
          </p:cNvPr>
          <p:cNvSpPr>
            <a:spLocks noGrp="1"/>
          </p:cNvSpPr>
          <p:nvPr>
            <p:ph idx="1"/>
          </p:nvPr>
        </p:nvSpPr>
        <p:spPr>
          <a:xfrm>
            <a:off x="318789" y="2452954"/>
            <a:ext cx="6113250" cy="4026767"/>
          </a:xfrm>
        </p:spPr>
        <p:txBody>
          <a:bodyPr anchor="t">
            <a:noAutofit/>
          </a:bodyPr>
          <a:lstStyle/>
          <a:p>
            <a:pPr marL="0" indent="0">
              <a:buNone/>
            </a:pPr>
            <a:r>
              <a:rPr lang="en-US" sz="4800" dirty="0"/>
              <a:t>Community members are treated as passive recipients of information about decisions that have or will be made</a:t>
            </a:r>
            <a:endParaRPr lang="en-US" sz="4800" dirty="0">
              <a:cs typeface="Calibri"/>
            </a:endParaRPr>
          </a:p>
        </p:txBody>
      </p:sp>
    </p:spTree>
    <p:extLst>
      <p:ext uri="{BB962C8B-B14F-4D97-AF65-F5344CB8AC3E}">
        <p14:creationId xmlns:p14="http://schemas.microsoft.com/office/powerpoint/2010/main" val="1947518546"/>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Doctor talking to patient">
            <a:extLst>
              <a:ext uri="{FF2B5EF4-FFF2-40B4-BE49-F238E27FC236}">
                <a16:creationId xmlns:a16="http://schemas.microsoft.com/office/drawing/2014/main" id="{DE1641A8-F5C7-0843-B163-228A5725EBBD}"/>
              </a:ext>
            </a:extLst>
          </p:cNvPr>
          <p:cNvPicPr>
            <a:picLocks noChangeAspect="1"/>
          </p:cNvPicPr>
          <p:nvPr/>
        </p:nvPicPr>
        <p:blipFill rotWithShape="1">
          <a:blip r:embed="rId3"/>
          <a:srcRect t="7461" r="23289" b="1630"/>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B75AF-FC8E-9F48-9C97-821B8CA8B71C}"/>
              </a:ext>
            </a:extLst>
          </p:cNvPr>
          <p:cNvSpPr>
            <a:spLocks noGrp="1"/>
          </p:cNvSpPr>
          <p:nvPr>
            <p:ph type="title"/>
          </p:nvPr>
        </p:nvSpPr>
        <p:spPr>
          <a:xfrm>
            <a:off x="371094" y="1161288"/>
            <a:ext cx="3438144" cy="1124712"/>
          </a:xfrm>
        </p:spPr>
        <p:txBody>
          <a:bodyPr anchor="b">
            <a:normAutofit/>
          </a:bodyPr>
          <a:lstStyle/>
          <a:p>
            <a:r>
              <a:rPr lang="en-US" sz="2800"/>
              <a:t>Consultation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0970A48-7389-224C-9036-EBC1CB36F0BB}"/>
              </a:ext>
            </a:extLst>
          </p:cNvPr>
          <p:cNvSpPr>
            <a:spLocks noGrp="1"/>
          </p:cNvSpPr>
          <p:nvPr>
            <p:ph idx="1"/>
          </p:nvPr>
        </p:nvSpPr>
        <p:spPr>
          <a:xfrm>
            <a:off x="99245" y="2536100"/>
            <a:ext cx="7900472" cy="3207258"/>
          </a:xfrm>
        </p:spPr>
        <p:txBody>
          <a:bodyPr anchor="t">
            <a:noAutofit/>
          </a:bodyPr>
          <a:lstStyle/>
          <a:p>
            <a:pPr>
              <a:buNone/>
            </a:pPr>
            <a:r>
              <a:rPr lang="en-US" sz="4400" dirty="0">
                <a:ea typeface="+mn-lt"/>
                <a:cs typeface="+mn-lt"/>
              </a:rPr>
              <a:t>Community members are informed of decisions, but they don't actually contribute to them in anyways that aren't simply performative in nature.</a:t>
            </a:r>
          </a:p>
          <a:p>
            <a:pPr marL="0" indent="0">
              <a:buNone/>
            </a:pPr>
            <a:endParaRPr lang="en-US" sz="2000">
              <a:ea typeface="+mn-lt"/>
              <a:cs typeface="+mn-lt"/>
            </a:endParaRPr>
          </a:p>
        </p:txBody>
      </p:sp>
    </p:spTree>
    <p:extLst>
      <p:ext uri="{BB962C8B-B14F-4D97-AF65-F5344CB8AC3E}">
        <p14:creationId xmlns:p14="http://schemas.microsoft.com/office/powerpoint/2010/main" val="4048058499"/>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lorful boardgame">
            <a:extLst>
              <a:ext uri="{FF2B5EF4-FFF2-40B4-BE49-F238E27FC236}">
                <a16:creationId xmlns:a16="http://schemas.microsoft.com/office/drawing/2014/main" id="{D6F67E57-FEBD-6C40-BB1C-99A200EF14BC}"/>
              </a:ext>
            </a:extLst>
          </p:cNvPr>
          <p:cNvPicPr>
            <a:picLocks noChangeAspect="1"/>
          </p:cNvPicPr>
          <p:nvPr/>
        </p:nvPicPr>
        <p:blipFill rotWithShape="1">
          <a:blip r:embed="rId3"/>
          <a:srcRect l="1202" r="22374" b="909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4F9A1-AFE6-2540-8485-127353011AD3}"/>
              </a:ext>
            </a:extLst>
          </p:cNvPr>
          <p:cNvSpPr>
            <a:spLocks noGrp="1"/>
          </p:cNvSpPr>
          <p:nvPr>
            <p:ph type="title"/>
          </p:nvPr>
        </p:nvSpPr>
        <p:spPr>
          <a:xfrm>
            <a:off x="371094" y="1161288"/>
            <a:ext cx="3438144" cy="1124712"/>
          </a:xfrm>
        </p:spPr>
        <p:txBody>
          <a:bodyPr anchor="b">
            <a:normAutofit/>
          </a:bodyPr>
          <a:lstStyle/>
          <a:p>
            <a:r>
              <a:rPr lang="en-US" sz="2800"/>
              <a:t>Placation</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A348E69-B259-9A4E-A97C-B1EB1B87FCC2}"/>
              </a:ext>
            </a:extLst>
          </p:cNvPr>
          <p:cNvSpPr>
            <a:spLocks noGrp="1"/>
          </p:cNvSpPr>
          <p:nvPr>
            <p:ph idx="1"/>
          </p:nvPr>
        </p:nvSpPr>
        <p:spPr>
          <a:xfrm>
            <a:off x="371094" y="2718054"/>
            <a:ext cx="5337728" cy="3207258"/>
          </a:xfrm>
        </p:spPr>
        <p:txBody>
          <a:bodyPr anchor="t">
            <a:noAutofit/>
          </a:bodyPr>
          <a:lstStyle/>
          <a:p>
            <a:pPr marL="0" indent="0">
              <a:buNone/>
            </a:pPr>
            <a:r>
              <a:rPr lang="en-US" sz="3200" dirty="0"/>
              <a:t>While community members may shape ideas, final decision-making power does not belong to them. Problems with this often arise with concerns to attribution and or complete disregard of some areas of sects of the community.</a:t>
            </a:r>
            <a:endParaRPr lang="en-US" sz="3200" dirty="0">
              <a:cs typeface="Calibri"/>
            </a:endParaRPr>
          </a:p>
        </p:txBody>
      </p:sp>
    </p:spTree>
    <p:extLst>
      <p:ext uri="{BB962C8B-B14F-4D97-AF65-F5344CB8AC3E}">
        <p14:creationId xmlns:p14="http://schemas.microsoft.com/office/powerpoint/2010/main" val="3319807588"/>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4A2588-5D82-3E49-98EB-C85E407FB49F}"/>
              </a:ext>
            </a:extLst>
          </p:cNvPr>
          <p:cNvSpPr>
            <a:spLocks noGrp="1"/>
          </p:cNvSpPr>
          <p:nvPr>
            <p:ph type="title"/>
          </p:nvPr>
        </p:nvSpPr>
        <p:spPr>
          <a:xfrm>
            <a:off x="559159" y="801493"/>
            <a:ext cx="4394200" cy="1323439"/>
          </a:xfrm>
        </p:spPr>
        <p:txBody>
          <a:bodyPr anchor="t">
            <a:normAutofit/>
          </a:bodyPr>
          <a:lstStyle/>
          <a:p>
            <a:r>
              <a:rPr lang="en-US" sz="4000">
                <a:solidFill>
                  <a:schemeClr val="accent4">
                    <a:lumMod val="20000"/>
                    <a:lumOff val="80000"/>
                  </a:schemeClr>
                </a:solidFill>
                <a:latin typeface="Algerian" pitchFamily="82" charset="77"/>
              </a:rPr>
              <a:t>Examples</a:t>
            </a:r>
          </a:p>
        </p:txBody>
      </p:sp>
      <p:sp>
        <p:nvSpPr>
          <p:cNvPr id="3" name="Content Placeholder 2">
            <a:extLst>
              <a:ext uri="{FF2B5EF4-FFF2-40B4-BE49-F238E27FC236}">
                <a16:creationId xmlns:a16="http://schemas.microsoft.com/office/drawing/2014/main" id="{2A9B6021-BAF0-D248-975B-CF315E5BB8EA}"/>
              </a:ext>
            </a:extLst>
          </p:cNvPr>
          <p:cNvSpPr>
            <a:spLocks noGrp="1"/>
          </p:cNvSpPr>
          <p:nvPr>
            <p:ph idx="1"/>
          </p:nvPr>
        </p:nvSpPr>
        <p:spPr>
          <a:xfrm>
            <a:off x="507436" y="2224216"/>
            <a:ext cx="4725774" cy="4102444"/>
          </a:xfrm>
        </p:spPr>
        <p:txBody>
          <a:bodyPr vert="horz" lIns="91440" tIns="45720" rIns="91440" bIns="45720" rtlCol="0" anchor="t">
            <a:normAutofit/>
          </a:bodyPr>
          <a:lstStyle/>
          <a:p>
            <a:pPr marL="0" indent="0">
              <a:buNone/>
            </a:pPr>
            <a:r>
              <a:rPr lang="en-US">
                <a:solidFill>
                  <a:schemeClr val="bg1">
                    <a:alpha val="80000"/>
                  </a:schemeClr>
                </a:solidFill>
              </a:rPr>
              <a:t>Mingle – 30 seconds</a:t>
            </a:r>
          </a:p>
          <a:p>
            <a:pPr marL="0" indent="0">
              <a:buNone/>
            </a:pPr>
            <a:r>
              <a:rPr lang="en-US">
                <a:solidFill>
                  <a:schemeClr val="bg1">
                    <a:alpha val="80000"/>
                  </a:schemeClr>
                </a:solidFill>
              </a:rPr>
              <a:t>Pair – 2 minutes</a:t>
            </a:r>
            <a:endParaRPr lang="en-US">
              <a:solidFill>
                <a:schemeClr val="bg1">
                  <a:alpha val="80000"/>
                </a:schemeClr>
              </a:solidFill>
              <a:cs typeface="Calibri"/>
            </a:endParaRPr>
          </a:p>
          <a:p>
            <a:pPr marL="0" indent="0">
              <a:buNone/>
            </a:pPr>
            <a:r>
              <a:rPr lang="en-US">
                <a:solidFill>
                  <a:schemeClr val="bg1">
                    <a:alpha val="80000"/>
                  </a:schemeClr>
                </a:solidFill>
              </a:rPr>
              <a:t>Share </a:t>
            </a:r>
            <a:endParaRPr lang="en-US">
              <a:solidFill>
                <a:schemeClr val="bg1">
                  <a:alpha val="80000"/>
                </a:schemeClr>
              </a:solidFill>
              <a:cs typeface="Calibri"/>
            </a:endParaRPr>
          </a:p>
          <a:p>
            <a:pPr marL="0" indent="0">
              <a:buNone/>
            </a:pPr>
            <a:endParaRPr lang="en-US" sz="2400">
              <a:solidFill>
                <a:schemeClr val="bg1">
                  <a:alpha val="80000"/>
                </a:schemeClr>
              </a:solidFill>
            </a:endParaRPr>
          </a:p>
          <a:p>
            <a:pPr marL="0" indent="0">
              <a:buNone/>
            </a:pPr>
            <a:r>
              <a:rPr lang="en-US" sz="3000">
                <a:solidFill>
                  <a:schemeClr val="bg1">
                    <a:alpha val="80000"/>
                  </a:schemeClr>
                </a:solidFill>
              </a:rPr>
              <a:t>What are some examples of tokenism that you have seen, heard about, or thought about in the field?</a:t>
            </a:r>
            <a:endParaRPr lang="en-US" sz="3000">
              <a:solidFill>
                <a:schemeClr val="bg1">
                  <a:alpha val="80000"/>
                </a:schemeClr>
              </a:solidFill>
              <a:cs typeface="Calibri"/>
            </a:endParaRPr>
          </a:p>
          <a:p>
            <a:pPr marL="0" indent="0">
              <a:buNone/>
            </a:pPr>
            <a:endParaRPr lang="en-US" sz="2400">
              <a:solidFill>
                <a:schemeClr val="bg1">
                  <a:alpha val="80000"/>
                </a:schemeClr>
              </a:solidFill>
            </a:endParaRPr>
          </a:p>
          <a:p>
            <a:pPr marL="0" indent="0">
              <a:buNone/>
            </a:pPr>
            <a:endParaRPr lang="en-US" sz="2400">
              <a:solidFill>
                <a:schemeClr val="bg1">
                  <a:alpha val="80000"/>
                </a:schemeClr>
              </a:solidFill>
            </a:endParaRPr>
          </a:p>
          <a:p>
            <a:pPr marL="0" indent="0">
              <a:buNone/>
            </a:pPr>
            <a:endParaRPr lang="en-US" sz="2400">
              <a:solidFill>
                <a:schemeClr val="bg1">
                  <a:alpha val="80000"/>
                </a:schemeClr>
              </a:solidFill>
            </a:endParaRPr>
          </a:p>
        </p:txBody>
      </p:sp>
      <p:pic>
        <p:nvPicPr>
          <p:cNvPr id="8" name="Picture 7" descr="People greeting customers">
            <a:extLst>
              <a:ext uri="{FF2B5EF4-FFF2-40B4-BE49-F238E27FC236}">
                <a16:creationId xmlns:a16="http://schemas.microsoft.com/office/drawing/2014/main" id="{F8D9E2E9-4F22-FE40-9626-02A15ED351FF}"/>
              </a:ext>
            </a:extLst>
          </p:cNvPr>
          <p:cNvPicPr>
            <a:picLocks noChangeAspect="1"/>
          </p:cNvPicPr>
          <p:nvPr/>
        </p:nvPicPr>
        <p:blipFill rotWithShape="1">
          <a:blip r:embed="rId3"/>
          <a:srcRect l="19338" r="19338"/>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36" name="Group 35">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37" name="Freeform: Shape 36">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22936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EB98E-9A4C-6F76-DC6D-216EA20FD151}"/>
              </a:ext>
            </a:extLst>
          </p:cNvPr>
          <p:cNvSpPr>
            <a:spLocks noGrp="1"/>
          </p:cNvSpPr>
          <p:nvPr>
            <p:ph type="title"/>
          </p:nvPr>
        </p:nvSpPr>
        <p:spPr>
          <a:xfrm>
            <a:off x="2311147" y="-42455"/>
            <a:ext cx="7569706" cy="1288238"/>
          </a:xfrm>
        </p:spPr>
        <p:txBody>
          <a:bodyPr anchor="ctr">
            <a:normAutofit fontScale="90000"/>
          </a:bodyPr>
          <a:lstStyle/>
          <a:p>
            <a:pPr algn="ctr"/>
            <a:r>
              <a:rPr lang="en-US">
                <a:cs typeface="Calibri Light"/>
              </a:rPr>
              <a:t>Elizabeth Ellcessor – </a:t>
            </a:r>
            <a:br>
              <a:rPr lang="en-US">
                <a:cs typeface="Calibri Light"/>
              </a:rPr>
            </a:br>
            <a:r>
              <a:rPr lang="en-US">
                <a:cs typeface="Calibri Light"/>
              </a:rPr>
              <a:t>University of Virginia</a:t>
            </a:r>
            <a:endParaRPr lang="en-US"/>
          </a:p>
        </p:txBody>
      </p:sp>
      <p:sp>
        <p:nvSpPr>
          <p:cNvPr id="3" name="Content Placeholder 2">
            <a:extLst>
              <a:ext uri="{FF2B5EF4-FFF2-40B4-BE49-F238E27FC236}">
                <a16:creationId xmlns:a16="http://schemas.microsoft.com/office/drawing/2014/main" id="{D0DECB2C-E986-C5A4-4B02-D73BCE22A68D}"/>
              </a:ext>
            </a:extLst>
          </p:cNvPr>
          <p:cNvSpPr>
            <a:spLocks noGrp="1"/>
          </p:cNvSpPr>
          <p:nvPr>
            <p:ph idx="1"/>
          </p:nvPr>
        </p:nvSpPr>
        <p:spPr>
          <a:xfrm>
            <a:off x="1907033" y="1344495"/>
            <a:ext cx="8391541" cy="4160955"/>
          </a:xfrm>
        </p:spPr>
        <p:txBody>
          <a:bodyPr vert="horz" lIns="91440" tIns="45720" rIns="91440" bIns="45720" rtlCol="0" anchor="t">
            <a:normAutofit/>
          </a:bodyPr>
          <a:lstStyle/>
          <a:p>
            <a:pPr marL="0" indent="0" algn="ctr">
              <a:buNone/>
            </a:pPr>
            <a:r>
              <a:rPr lang="en-US" sz="2400" i="1">
                <a:cs typeface="Calibri"/>
              </a:rPr>
              <a:t>Reconsidering Technologies of Campus Safety</a:t>
            </a:r>
            <a:endParaRPr lang="en-US" sz="2400">
              <a:cs typeface="Calibri"/>
            </a:endParaRPr>
          </a:p>
          <a:p>
            <a:pPr marL="0" indent="0">
              <a:buNone/>
            </a:pPr>
            <a:endParaRPr lang="en-US" sz="2400">
              <a:cs typeface="Calibri"/>
            </a:endParaRPr>
          </a:p>
          <a:p>
            <a:pPr marL="0" indent="0">
              <a:buNone/>
            </a:pPr>
            <a:r>
              <a:rPr lang="en-US" sz="2400">
                <a:cs typeface="Calibri"/>
              </a:rPr>
              <a:t>Present State:   Consultation     Partnership      Delegated Power</a:t>
            </a:r>
            <a:endParaRPr lang="en-US">
              <a:cs typeface="Calibri"/>
            </a:endParaRPr>
          </a:p>
          <a:p>
            <a:pPr marL="0" indent="0">
              <a:buNone/>
            </a:pPr>
            <a:endParaRPr lang="en-US" sz="2400">
              <a:cs typeface="Calibri"/>
            </a:endParaRPr>
          </a:p>
        </p:txBody>
      </p:sp>
      <p:pic>
        <p:nvPicPr>
          <p:cNvPr id="4" name="Picture 4">
            <a:extLst>
              <a:ext uri="{FF2B5EF4-FFF2-40B4-BE49-F238E27FC236}">
                <a16:creationId xmlns:a16="http://schemas.microsoft.com/office/drawing/2014/main" id="{44BA812E-7718-E38A-9EDE-E3609EA5F2DB}"/>
              </a:ext>
            </a:extLst>
          </p:cNvPr>
          <p:cNvPicPr>
            <a:picLocks noChangeAspect="1"/>
          </p:cNvPicPr>
          <p:nvPr/>
        </p:nvPicPr>
        <p:blipFill>
          <a:blip r:embed="rId3"/>
          <a:stretch>
            <a:fillRect/>
          </a:stretch>
        </p:blipFill>
        <p:spPr>
          <a:xfrm>
            <a:off x="4685890" y="2903711"/>
            <a:ext cx="5468993" cy="3372778"/>
          </a:xfrm>
          <a:prstGeom prst="rect">
            <a:avLst/>
          </a:prstGeom>
          <a:ln>
            <a:noFill/>
          </a:ln>
          <a:effectLst>
            <a:softEdge rad="112500"/>
          </a:effectLst>
        </p:spPr>
      </p:pic>
      <p:pic>
        <p:nvPicPr>
          <p:cNvPr id="5" name="Picture 5" descr="Graphical user interface, application&#10;&#10;Description automatically generated">
            <a:extLst>
              <a:ext uri="{FF2B5EF4-FFF2-40B4-BE49-F238E27FC236}">
                <a16:creationId xmlns:a16="http://schemas.microsoft.com/office/drawing/2014/main" id="{BDA4E2D0-F846-7462-ED9F-FA06E81D0669}"/>
              </a:ext>
            </a:extLst>
          </p:cNvPr>
          <p:cNvPicPr>
            <a:picLocks noChangeAspect="1"/>
          </p:cNvPicPr>
          <p:nvPr/>
        </p:nvPicPr>
        <p:blipFill>
          <a:blip r:embed="rId4"/>
          <a:stretch>
            <a:fillRect/>
          </a:stretch>
        </p:blipFill>
        <p:spPr>
          <a:xfrm>
            <a:off x="2451238" y="2681480"/>
            <a:ext cx="2218681" cy="3932772"/>
          </a:xfrm>
          <a:prstGeom prst="rect">
            <a:avLst/>
          </a:prstGeom>
          <a:ln>
            <a:noFill/>
          </a:ln>
          <a:effectLst>
            <a:softEdge rad="112500"/>
          </a:effectLst>
        </p:spPr>
      </p:pic>
    </p:spTree>
    <p:extLst>
      <p:ext uri="{BB962C8B-B14F-4D97-AF65-F5344CB8AC3E}">
        <p14:creationId xmlns:p14="http://schemas.microsoft.com/office/powerpoint/2010/main" val="3727219699"/>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EB98E-9A4C-6F76-DC6D-216EA20FD151}"/>
              </a:ext>
            </a:extLst>
          </p:cNvPr>
          <p:cNvSpPr>
            <a:spLocks noGrp="1"/>
          </p:cNvSpPr>
          <p:nvPr>
            <p:ph type="title"/>
          </p:nvPr>
        </p:nvSpPr>
        <p:spPr>
          <a:xfrm>
            <a:off x="2311147" y="-42455"/>
            <a:ext cx="7569706" cy="1288238"/>
          </a:xfrm>
        </p:spPr>
        <p:txBody>
          <a:bodyPr anchor="ctr">
            <a:normAutofit fontScale="90000"/>
          </a:bodyPr>
          <a:lstStyle/>
          <a:p>
            <a:pPr algn="ctr"/>
            <a:r>
              <a:rPr lang="en-US">
                <a:cs typeface="Calibri Light"/>
              </a:rPr>
              <a:t>Elizabeth Ellcessor – </a:t>
            </a:r>
            <a:br>
              <a:rPr lang="en-US">
                <a:cs typeface="Calibri Light"/>
              </a:rPr>
            </a:br>
            <a:r>
              <a:rPr lang="en-US">
                <a:cs typeface="Calibri Light"/>
              </a:rPr>
              <a:t>University of Virginia</a:t>
            </a:r>
            <a:endParaRPr lang="en-US"/>
          </a:p>
        </p:txBody>
      </p:sp>
      <p:sp>
        <p:nvSpPr>
          <p:cNvPr id="3" name="Content Placeholder 2">
            <a:extLst>
              <a:ext uri="{FF2B5EF4-FFF2-40B4-BE49-F238E27FC236}">
                <a16:creationId xmlns:a16="http://schemas.microsoft.com/office/drawing/2014/main" id="{D0DECB2C-E986-C5A4-4B02-D73BCE22A68D}"/>
              </a:ext>
            </a:extLst>
          </p:cNvPr>
          <p:cNvSpPr>
            <a:spLocks noGrp="1"/>
          </p:cNvSpPr>
          <p:nvPr>
            <p:ph idx="1"/>
          </p:nvPr>
        </p:nvSpPr>
        <p:spPr>
          <a:xfrm>
            <a:off x="1907033" y="1258231"/>
            <a:ext cx="8391541" cy="4160955"/>
          </a:xfrm>
        </p:spPr>
        <p:txBody>
          <a:bodyPr vert="horz" lIns="91440" tIns="45720" rIns="91440" bIns="45720" rtlCol="0" anchor="t">
            <a:normAutofit/>
          </a:bodyPr>
          <a:lstStyle/>
          <a:p>
            <a:pPr marL="0" indent="0" algn="ctr">
              <a:buNone/>
            </a:pPr>
            <a:r>
              <a:rPr lang="en-US" sz="2400" i="1">
                <a:cs typeface="Calibri"/>
              </a:rPr>
              <a:t>Reconsidering Technologies of Campus Safety</a:t>
            </a:r>
            <a:endParaRPr lang="en-US" sz="2400">
              <a:cs typeface="Calibri"/>
            </a:endParaRPr>
          </a:p>
          <a:p>
            <a:pPr marL="0" indent="0">
              <a:buNone/>
            </a:pPr>
            <a:endParaRPr lang="en-US" sz="2400">
              <a:cs typeface="Calibri"/>
            </a:endParaRPr>
          </a:p>
          <a:p>
            <a:pPr marL="0" indent="0" algn="ctr">
              <a:buNone/>
            </a:pPr>
            <a:r>
              <a:rPr lang="en-US" sz="2400">
                <a:cs typeface="Calibri"/>
              </a:rPr>
              <a:t>Ideal State:      Partnership      Delegated Power</a:t>
            </a:r>
            <a:endParaRPr lang="en-US">
              <a:cs typeface="Calibri"/>
            </a:endParaRPr>
          </a:p>
          <a:p>
            <a:pPr marL="0" indent="0">
              <a:buNone/>
            </a:pPr>
            <a:endParaRPr lang="en-US" sz="2400">
              <a:cs typeface="Calibri"/>
            </a:endParaRPr>
          </a:p>
        </p:txBody>
      </p:sp>
      <p:pic>
        <p:nvPicPr>
          <p:cNvPr id="6" name="Picture 6" descr="Graphical user interface, application&#10;&#10;Description automatically generated">
            <a:extLst>
              <a:ext uri="{FF2B5EF4-FFF2-40B4-BE49-F238E27FC236}">
                <a16:creationId xmlns:a16="http://schemas.microsoft.com/office/drawing/2014/main" id="{1B5F3EAA-7F74-FDC6-F81F-29A4504683BF}"/>
              </a:ext>
            </a:extLst>
          </p:cNvPr>
          <p:cNvPicPr>
            <a:picLocks noChangeAspect="1"/>
          </p:cNvPicPr>
          <p:nvPr/>
        </p:nvPicPr>
        <p:blipFill>
          <a:blip r:embed="rId3"/>
          <a:stretch>
            <a:fillRect/>
          </a:stretch>
        </p:blipFill>
        <p:spPr>
          <a:xfrm>
            <a:off x="3027872" y="2660288"/>
            <a:ext cx="6136256" cy="4010329"/>
          </a:xfrm>
          <a:prstGeom prst="rect">
            <a:avLst/>
          </a:prstGeom>
          <a:ln>
            <a:noFill/>
          </a:ln>
          <a:effectLst>
            <a:softEdge rad="112500"/>
          </a:effectLst>
        </p:spPr>
      </p:pic>
    </p:spTree>
    <p:extLst>
      <p:ext uri="{BB962C8B-B14F-4D97-AF65-F5344CB8AC3E}">
        <p14:creationId xmlns:p14="http://schemas.microsoft.com/office/powerpoint/2010/main" val="4202689186"/>
      </p:ext>
    </p:extLst>
  </p:cSld>
  <p:clrMapOvr>
    <a:overrideClrMapping bg1="dk1" tx1="lt1" bg2="dk2" tx2="lt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 holding piece of white puzzle on blue background">
            <a:extLst>
              <a:ext uri="{FF2B5EF4-FFF2-40B4-BE49-F238E27FC236}">
                <a16:creationId xmlns:a16="http://schemas.microsoft.com/office/drawing/2014/main" id="{084B1A96-DB55-BA45-BC76-FFA4D79D80DF}"/>
              </a:ext>
            </a:extLst>
          </p:cNvPr>
          <p:cNvPicPr>
            <a:picLocks noChangeAspect="1"/>
          </p:cNvPicPr>
          <p:nvPr/>
        </p:nvPicPr>
        <p:blipFill rotWithShape="1">
          <a:blip r:embed="rId3"/>
          <a:srcRect t="8310" r="23289" b="781"/>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1FD873-45AB-6B49-9851-0B7F5CEC53F2}"/>
              </a:ext>
            </a:extLst>
          </p:cNvPr>
          <p:cNvSpPr>
            <a:spLocks noGrp="1"/>
          </p:cNvSpPr>
          <p:nvPr>
            <p:ph type="title"/>
          </p:nvPr>
        </p:nvSpPr>
        <p:spPr>
          <a:xfrm>
            <a:off x="371094" y="1161288"/>
            <a:ext cx="3438144" cy="1124712"/>
          </a:xfrm>
        </p:spPr>
        <p:txBody>
          <a:bodyPr anchor="b">
            <a:normAutofit/>
          </a:bodyPr>
          <a:lstStyle/>
          <a:p>
            <a:r>
              <a:rPr lang="en-US" sz="2800"/>
              <a:t>Partnership</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79B1678-6A24-544F-B62E-F752B7CE95AE}"/>
              </a:ext>
            </a:extLst>
          </p:cNvPr>
          <p:cNvSpPr>
            <a:spLocks noGrp="1"/>
          </p:cNvSpPr>
          <p:nvPr>
            <p:ph idx="1"/>
          </p:nvPr>
        </p:nvSpPr>
        <p:spPr>
          <a:xfrm>
            <a:off x="371093" y="2718054"/>
            <a:ext cx="5857722" cy="3207258"/>
          </a:xfrm>
        </p:spPr>
        <p:txBody>
          <a:bodyPr anchor="t">
            <a:noAutofit/>
          </a:bodyPr>
          <a:lstStyle/>
          <a:p>
            <a:pPr marL="0" indent="0">
              <a:buNone/>
            </a:pPr>
            <a:r>
              <a:rPr lang="en-US" sz="4400" dirty="0"/>
              <a:t>Community members operate as stakeholders with direct-decision making power.  This power is authentic and iterative.</a:t>
            </a:r>
          </a:p>
        </p:txBody>
      </p:sp>
    </p:spTree>
    <p:extLst>
      <p:ext uri="{BB962C8B-B14F-4D97-AF65-F5344CB8AC3E}">
        <p14:creationId xmlns:p14="http://schemas.microsoft.com/office/powerpoint/2010/main" val="3259420099"/>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zza">
            <a:extLst>
              <a:ext uri="{FF2B5EF4-FFF2-40B4-BE49-F238E27FC236}">
                <a16:creationId xmlns:a16="http://schemas.microsoft.com/office/drawing/2014/main" id="{45F799DA-CF90-D448-88F7-BAB768CF25C2}"/>
              </a:ext>
            </a:extLst>
          </p:cNvPr>
          <p:cNvPicPr>
            <a:picLocks noChangeAspect="1"/>
          </p:cNvPicPr>
          <p:nvPr/>
        </p:nvPicPr>
        <p:blipFill rotWithShape="1">
          <a:blip r:embed="rId3"/>
          <a:srcRect t="5267" r="23289" b="3824"/>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A4512A-D90B-FF4C-B8E7-E95A86ABF521}"/>
              </a:ext>
            </a:extLst>
          </p:cNvPr>
          <p:cNvSpPr>
            <a:spLocks noGrp="1"/>
          </p:cNvSpPr>
          <p:nvPr>
            <p:ph type="title"/>
          </p:nvPr>
        </p:nvSpPr>
        <p:spPr>
          <a:xfrm>
            <a:off x="371094" y="1161288"/>
            <a:ext cx="3438144" cy="1124712"/>
          </a:xfrm>
        </p:spPr>
        <p:txBody>
          <a:bodyPr anchor="b">
            <a:normAutofit/>
          </a:bodyPr>
          <a:lstStyle/>
          <a:p>
            <a:r>
              <a:rPr lang="en-US" sz="2800"/>
              <a:t>Delegated Power</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7B26E94-0058-7C4E-8A80-C7AA0EF17E24}"/>
              </a:ext>
            </a:extLst>
          </p:cNvPr>
          <p:cNvSpPr>
            <a:spLocks noGrp="1"/>
          </p:cNvSpPr>
          <p:nvPr>
            <p:ph idx="1"/>
          </p:nvPr>
        </p:nvSpPr>
        <p:spPr>
          <a:xfrm>
            <a:off x="371093" y="2718054"/>
            <a:ext cx="5856711" cy="3207258"/>
          </a:xfrm>
        </p:spPr>
        <p:txBody>
          <a:bodyPr anchor="t">
            <a:noAutofit/>
          </a:bodyPr>
          <a:lstStyle/>
          <a:p>
            <a:pPr marL="0" indent="0">
              <a:buNone/>
            </a:pPr>
            <a:r>
              <a:rPr lang="en-US" sz="4000" dirty="0"/>
              <a:t>While the goal/s don't come from the community, the resources AND responsibility is delegated to community member.</a:t>
            </a:r>
            <a:endParaRPr lang="en-US" sz="4000">
              <a:cs typeface="Calibri"/>
            </a:endParaRPr>
          </a:p>
        </p:txBody>
      </p:sp>
    </p:spTree>
    <p:extLst>
      <p:ext uri="{BB962C8B-B14F-4D97-AF65-F5344CB8AC3E}">
        <p14:creationId xmlns:p14="http://schemas.microsoft.com/office/powerpoint/2010/main" val="423194484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B5336CD-D814-784C-BB1B-1C52F8D21201}"/>
              </a:ext>
            </a:extLst>
          </p:cNvPr>
          <p:cNvSpPr>
            <a:spLocks noGrp="1"/>
          </p:cNvSpPr>
          <p:nvPr>
            <p:ph type="title"/>
          </p:nvPr>
        </p:nvSpPr>
        <p:spPr>
          <a:xfrm>
            <a:off x="1014141" y="1450655"/>
            <a:ext cx="3932030" cy="3956690"/>
          </a:xfrm>
        </p:spPr>
        <p:txBody>
          <a:bodyPr anchor="ctr">
            <a:normAutofit/>
          </a:bodyPr>
          <a:lstStyle/>
          <a:p>
            <a:r>
              <a:rPr lang="en-US" sz="8000">
                <a:solidFill>
                  <a:schemeClr val="bg1"/>
                </a:solidFill>
              </a:rPr>
              <a:t>Mission and Vision</a:t>
            </a:r>
          </a:p>
        </p:txBody>
      </p:sp>
      <p:cxnSp>
        <p:nvCxnSpPr>
          <p:cNvPr id="39" name="Straight Connector 38">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1450655"/>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014141" y="5408571"/>
            <a:ext cx="393203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BBD9807-F2A5-9B4C-B241-4A16804BAE96}"/>
              </a:ext>
            </a:extLst>
          </p:cNvPr>
          <p:cNvSpPr>
            <a:spLocks noGrp="1"/>
          </p:cNvSpPr>
          <p:nvPr>
            <p:ph idx="1"/>
          </p:nvPr>
        </p:nvSpPr>
        <p:spPr>
          <a:xfrm>
            <a:off x="6096000" y="537029"/>
            <a:ext cx="5820229" cy="6125027"/>
          </a:xfrm>
        </p:spPr>
        <p:txBody>
          <a:bodyPr anchor="ctr">
            <a:normAutofit/>
          </a:bodyPr>
          <a:lstStyle/>
          <a:p>
            <a:pPr marL="0" indent="0">
              <a:buNone/>
            </a:pPr>
            <a:r>
              <a:rPr lang="en-US" sz="2400" b="1" cap="all">
                <a:solidFill>
                  <a:schemeClr val="bg1"/>
                </a:solidFill>
              </a:rPr>
              <a:t>MISSION</a:t>
            </a:r>
          </a:p>
          <a:p>
            <a:pPr marL="0" indent="0">
              <a:buNone/>
            </a:pPr>
            <a:r>
              <a:rPr lang="en-US" sz="2400">
                <a:solidFill>
                  <a:schemeClr val="bg1"/>
                </a:solidFill>
              </a:rPr>
              <a:t>The Equity Center will </a:t>
            </a:r>
            <a:r>
              <a:rPr lang="en-US" sz="2400" b="1">
                <a:solidFill>
                  <a:schemeClr val="bg1"/>
                </a:solidFill>
              </a:rPr>
              <a:t>tangibly redress racial and economic inequity</a:t>
            </a:r>
            <a:r>
              <a:rPr lang="en-US" sz="2400">
                <a:solidFill>
                  <a:schemeClr val="bg1"/>
                </a:solidFill>
              </a:rPr>
              <a:t> in university communities... </a:t>
            </a:r>
            <a:endParaRPr lang="en-US" sz="2400" b="1">
              <a:solidFill>
                <a:schemeClr val="bg1"/>
              </a:solidFill>
              <a:cs typeface="Calibri"/>
            </a:endParaRPr>
          </a:p>
          <a:p>
            <a:pPr marL="0" indent="0">
              <a:buNone/>
            </a:pPr>
            <a:endParaRPr lang="en-US" sz="2400">
              <a:solidFill>
                <a:schemeClr val="bg1"/>
              </a:solidFill>
            </a:endParaRPr>
          </a:p>
          <a:p>
            <a:pPr marL="0" indent="0">
              <a:buNone/>
            </a:pPr>
            <a:r>
              <a:rPr lang="en-US" sz="2400" b="1" cap="all">
                <a:solidFill>
                  <a:schemeClr val="bg1"/>
                </a:solidFill>
              </a:rPr>
              <a:t>VISION</a:t>
            </a:r>
            <a:endParaRPr lang="en-US" sz="2400" b="1" cap="all">
              <a:solidFill>
                <a:schemeClr val="bg1"/>
              </a:solidFill>
              <a:cs typeface="Calibri"/>
            </a:endParaRPr>
          </a:p>
          <a:p>
            <a:pPr marL="0" indent="0">
              <a:buNone/>
            </a:pPr>
            <a:r>
              <a:rPr lang="en-US" sz="2400">
                <a:solidFill>
                  <a:schemeClr val="bg1"/>
                </a:solidFill>
              </a:rPr>
              <a:t>The Equity Center envisions universities that serve local communities by </a:t>
            </a:r>
            <a:r>
              <a:rPr lang="en-US" sz="2400" b="1">
                <a:solidFill>
                  <a:schemeClr val="bg1"/>
                </a:solidFill>
              </a:rPr>
              <a:t>bringing rich research resources to bear</a:t>
            </a:r>
            <a:r>
              <a:rPr lang="en-US" sz="2400">
                <a:solidFill>
                  <a:schemeClr val="bg1"/>
                </a:solidFill>
              </a:rPr>
              <a:t> on the work of redressing poverty and racial inequality... </a:t>
            </a:r>
            <a:endParaRPr lang="en-US" sz="2400" b="1">
              <a:solidFill>
                <a:schemeClr val="bg1"/>
              </a:solidFill>
              <a:cs typeface="Calibri"/>
            </a:endParaRPr>
          </a:p>
          <a:p>
            <a:pPr marL="0" indent="0">
              <a:buNone/>
            </a:pPr>
            <a:endParaRPr lang="en-US" sz="1900">
              <a:solidFill>
                <a:schemeClr val="bg1"/>
              </a:solidFill>
            </a:endParaRPr>
          </a:p>
        </p:txBody>
      </p:sp>
    </p:spTree>
    <p:extLst>
      <p:ext uri="{BB962C8B-B14F-4D97-AF65-F5344CB8AC3E}">
        <p14:creationId xmlns:p14="http://schemas.microsoft.com/office/powerpoint/2010/main" val="1545036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miling students chatting in school corridor">
            <a:extLst>
              <a:ext uri="{FF2B5EF4-FFF2-40B4-BE49-F238E27FC236}">
                <a16:creationId xmlns:a16="http://schemas.microsoft.com/office/drawing/2014/main" id="{59C7AFBF-DFC0-F84C-AC03-F2DDC76129A7}"/>
              </a:ext>
            </a:extLst>
          </p:cNvPr>
          <p:cNvPicPr>
            <a:picLocks noChangeAspect="1"/>
          </p:cNvPicPr>
          <p:nvPr/>
        </p:nvPicPr>
        <p:blipFill rotWithShape="1">
          <a:blip r:embed="rId3"/>
          <a:srcRect l="7814" r="7814"/>
          <a:stretch/>
        </p:blipFill>
        <p:spPr>
          <a:xfrm>
            <a:off x="3522468" y="10"/>
            <a:ext cx="8669532" cy="6857990"/>
          </a:xfrm>
          <a:prstGeom prst="rect">
            <a:avLst/>
          </a:prstGeom>
        </p:spPr>
      </p:pic>
      <p:sp>
        <p:nvSpPr>
          <p:cNvPr id="12"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9A7083-E550-7B4C-A7C8-74AFA55FE59E}"/>
              </a:ext>
            </a:extLst>
          </p:cNvPr>
          <p:cNvSpPr>
            <a:spLocks noGrp="1"/>
          </p:cNvSpPr>
          <p:nvPr>
            <p:ph type="title"/>
          </p:nvPr>
        </p:nvSpPr>
        <p:spPr>
          <a:xfrm>
            <a:off x="371094" y="1161288"/>
            <a:ext cx="3438144" cy="1124712"/>
          </a:xfrm>
        </p:spPr>
        <p:txBody>
          <a:bodyPr anchor="b">
            <a:normAutofit/>
          </a:bodyPr>
          <a:lstStyle/>
          <a:p>
            <a:r>
              <a:rPr lang="en-US" sz="2800"/>
              <a:t>Citizen Control</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57331B2-24C0-DD4B-8A24-920DA22D6F8F}"/>
              </a:ext>
            </a:extLst>
          </p:cNvPr>
          <p:cNvSpPr>
            <a:spLocks noGrp="1"/>
          </p:cNvSpPr>
          <p:nvPr>
            <p:ph idx="1"/>
          </p:nvPr>
        </p:nvSpPr>
        <p:spPr>
          <a:xfrm>
            <a:off x="371094" y="2619742"/>
            <a:ext cx="5090592" cy="3818128"/>
          </a:xfrm>
        </p:spPr>
        <p:txBody>
          <a:bodyPr anchor="t">
            <a:normAutofit fontScale="92500"/>
          </a:bodyPr>
          <a:lstStyle/>
          <a:p>
            <a:pPr marL="0" indent="0">
              <a:buNone/>
            </a:pPr>
            <a:r>
              <a:rPr lang="en-US" sz="3600" dirty="0"/>
              <a:t>Community members generate the ideas and goals and then lead and evaluate efforts. Researchers and others often find that they don't necessarily see where they fit at this level.</a:t>
            </a:r>
            <a:endParaRPr lang="en-US" dirty="0">
              <a:cs typeface="Calibri" panose="020F0502020204030204"/>
            </a:endParaRPr>
          </a:p>
          <a:p>
            <a:pPr marL="0" indent="0">
              <a:buNone/>
            </a:pPr>
            <a:br>
              <a:rPr lang="en-US" sz="1400" dirty="0"/>
            </a:br>
            <a:endParaRPr lang="en-US" sz="1400"/>
          </a:p>
        </p:txBody>
      </p:sp>
    </p:spTree>
    <p:extLst>
      <p:ext uri="{BB962C8B-B14F-4D97-AF65-F5344CB8AC3E}">
        <p14:creationId xmlns:p14="http://schemas.microsoft.com/office/powerpoint/2010/main" val="1622210660"/>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0">
            <a:extLst>
              <a:ext uri="{FF2B5EF4-FFF2-40B4-BE49-F238E27FC236}">
                <a16:creationId xmlns:a16="http://schemas.microsoft.com/office/drawing/2014/main" id="{C3D6EC93-F369-413E-AA67-5D4104161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157211-16D8-4047-A048-523CC471AD10}"/>
              </a:ext>
            </a:extLst>
          </p:cNvPr>
          <p:cNvSpPr>
            <a:spLocks noGrp="1"/>
          </p:cNvSpPr>
          <p:nvPr>
            <p:ph type="title"/>
          </p:nvPr>
        </p:nvSpPr>
        <p:spPr>
          <a:xfrm>
            <a:off x="619078" y="490016"/>
            <a:ext cx="4394200" cy="1323439"/>
          </a:xfrm>
        </p:spPr>
        <p:txBody>
          <a:bodyPr vert="horz" lIns="91440" tIns="45720" rIns="91440" bIns="45720" rtlCol="0" anchor="t">
            <a:normAutofit/>
          </a:bodyPr>
          <a:lstStyle/>
          <a:p>
            <a:r>
              <a:rPr lang="en-US" sz="4000">
                <a:solidFill>
                  <a:schemeClr val="bg1"/>
                </a:solidFill>
              </a:rPr>
              <a:t>So, what is best?</a:t>
            </a:r>
          </a:p>
        </p:txBody>
      </p:sp>
      <p:sp>
        <p:nvSpPr>
          <p:cNvPr id="6" name="TextBox 5">
            <a:extLst>
              <a:ext uri="{FF2B5EF4-FFF2-40B4-BE49-F238E27FC236}">
                <a16:creationId xmlns:a16="http://schemas.microsoft.com/office/drawing/2014/main" id="{E591ED21-896A-D840-98F4-CF641040AC05}"/>
              </a:ext>
            </a:extLst>
          </p:cNvPr>
          <p:cNvSpPr txBox="1"/>
          <p:nvPr/>
        </p:nvSpPr>
        <p:spPr>
          <a:xfrm>
            <a:off x="559159" y="1618736"/>
            <a:ext cx="4840744" cy="5041556"/>
          </a:xfrm>
          <a:prstGeom prst="rect">
            <a:avLst/>
          </a:prstGeom>
        </p:spPr>
        <p:txBody>
          <a:bodyPr vert="horz" lIns="91440" tIns="45720" rIns="91440" bIns="45720" rtlCol="0" anchor="t">
            <a:normAutofit/>
          </a:bodyPr>
          <a:lstStyle/>
          <a:p>
            <a:pPr>
              <a:lnSpc>
                <a:spcPct val="90000"/>
              </a:lnSpc>
              <a:spcAft>
                <a:spcPts val="600"/>
              </a:spcAft>
            </a:pPr>
            <a:r>
              <a:rPr lang="en-US" sz="4800" dirty="0">
                <a:solidFill>
                  <a:schemeClr val="bg1">
                    <a:alpha val="80000"/>
                  </a:schemeClr>
                </a:solidFill>
              </a:rPr>
              <a:t>One might think that Citizen Control is best in all situations, but that is not always the case.  </a:t>
            </a:r>
          </a:p>
          <a:p>
            <a:pPr indent="-228600">
              <a:lnSpc>
                <a:spcPct val="90000"/>
              </a:lnSpc>
              <a:spcAft>
                <a:spcPts val="600"/>
              </a:spcAft>
              <a:buFont typeface="Arial" panose="020B0604020202020204" pitchFamily="34" charset="0"/>
              <a:buChar char="•"/>
            </a:pPr>
            <a:endParaRPr lang="en-US" sz="2400">
              <a:solidFill>
                <a:schemeClr val="bg1">
                  <a:alpha val="80000"/>
                </a:schemeClr>
              </a:solidFill>
            </a:endParaRPr>
          </a:p>
          <a:p>
            <a:pPr>
              <a:lnSpc>
                <a:spcPct val="90000"/>
              </a:lnSpc>
              <a:spcAft>
                <a:spcPts val="600"/>
              </a:spcAft>
            </a:pPr>
            <a:endParaRPr lang="en-US" sz="2400" dirty="0">
              <a:solidFill>
                <a:schemeClr val="bg1">
                  <a:alpha val="80000"/>
                </a:schemeClr>
              </a:solidFill>
              <a:ea typeface="Calibri"/>
              <a:cs typeface="Calibri"/>
            </a:endParaRPr>
          </a:p>
        </p:txBody>
      </p:sp>
      <p:pic>
        <p:nvPicPr>
          <p:cNvPr id="5" name="Content Placeholder 4" descr="Diagram&#10;&#10;Description automatically generated">
            <a:extLst>
              <a:ext uri="{FF2B5EF4-FFF2-40B4-BE49-F238E27FC236}">
                <a16:creationId xmlns:a16="http://schemas.microsoft.com/office/drawing/2014/main" id="{FDB5280C-97C9-B648-9727-373A762964DB}"/>
              </a:ext>
            </a:extLst>
          </p:cNvPr>
          <p:cNvPicPr>
            <a:picLocks noGrp="1" noChangeAspect="1"/>
          </p:cNvPicPr>
          <p:nvPr>
            <p:ph idx="1"/>
          </p:nvPr>
        </p:nvPicPr>
        <p:blipFill rotWithShape="1">
          <a:blip r:embed="rId3"/>
          <a:srcRect t="3357" r="3" b="3"/>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23" name="Group 12">
            <a:extLst>
              <a:ext uri="{FF2B5EF4-FFF2-40B4-BE49-F238E27FC236}">
                <a16:creationId xmlns:a16="http://schemas.microsoft.com/office/drawing/2014/main" id="{4EA04677-6B2C-40F4-975C-ED91965527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4" name="Freeform: Shape 13">
              <a:extLst>
                <a:ext uri="{FF2B5EF4-FFF2-40B4-BE49-F238E27FC236}">
                  <a16:creationId xmlns:a16="http://schemas.microsoft.com/office/drawing/2014/main" id="{3F1ABE2E-F19F-4BD3-B0FA-8A2D8885B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14">
              <a:extLst>
                <a:ext uri="{FF2B5EF4-FFF2-40B4-BE49-F238E27FC236}">
                  <a16:creationId xmlns:a16="http://schemas.microsoft.com/office/drawing/2014/main" id="{C86D0F14-D449-4833-830D-A382829E2D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9795750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6" descr="Long ladder glowing among shorter dull ladders">
            <a:extLst>
              <a:ext uri="{FF2B5EF4-FFF2-40B4-BE49-F238E27FC236}">
                <a16:creationId xmlns:a16="http://schemas.microsoft.com/office/drawing/2014/main" id="{299C73CE-AA42-8C7E-D14A-4F1323F7014C}"/>
              </a:ext>
            </a:extLst>
          </p:cNvPr>
          <p:cNvPicPr>
            <a:picLocks noChangeAspect="1"/>
          </p:cNvPicPr>
          <p:nvPr/>
        </p:nvPicPr>
        <p:blipFill rotWithShape="1">
          <a:blip r:embed="rId3"/>
          <a:srcRect t="24982" r="-1" b="-1"/>
          <a:stretch/>
        </p:blipFill>
        <p:spPr>
          <a:xfrm>
            <a:off x="20" y="10"/>
            <a:ext cx="12188932" cy="6857990"/>
          </a:xfrm>
          <a:prstGeom prst="rect">
            <a:avLst/>
          </a:prstGeom>
        </p:spPr>
      </p:pic>
      <p:sp>
        <p:nvSpPr>
          <p:cNvPr id="38" name="Freeform: Shape 37">
            <a:extLst>
              <a:ext uri="{FF2B5EF4-FFF2-40B4-BE49-F238E27FC236}">
                <a16:creationId xmlns:a16="http://schemas.microsoft.com/office/drawing/2014/main" id="{5E8D2E83-FB3A-40E7-A9E5-7AB389D61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C70D60A-E5E0-4B87-8BEC-99AC43B587E1}"/>
              </a:ext>
            </a:extLst>
          </p:cNvPr>
          <p:cNvSpPr>
            <a:spLocks noGrp="1"/>
          </p:cNvSpPr>
          <p:nvPr>
            <p:ph type="title"/>
          </p:nvPr>
        </p:nvSpPr>
        <p:spPr>
          <a:xfrm>
            <a:off x="618062" y="4185749"/>
            <a:ext cx="9265771" cy="1888043"/>
          </a:xfrm>
        </p:spPr>
        <p:txBody>
          <a:bodyPr>
            <a:normAutofit/>
          </a:bodyPr>
          <a:lstStyle/>
          <a:p>
            <a:r>
              <a:rPr lang="en-US" sz="3600">
                <a:cs typeface="Calibri Light"/>
              </a:rPr>
              <a:t>What about things that don't fit on the ladder?</a:t>
            </a:r>
            <a:endParaRPr lang="en-US" sz="3600"/>
          </a:p>
        </p:txBody>
      </p:sp>
    </p:spTree>
    <p:extLst>
      <p:ext uri="{BB962C8B-B14F-4D97-AF65-F5344CB8AC3E}">
        <p14:creationId xmlns:p14="http://schemas.microsoft.com/office/powerpoint/2010/main" val="172727230"/>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EB98E-9A4C-6F76-DC6D-216EA20FD151}"/>
              </a:ext>
            </a:extLst>
          </p:cNvPr>
          <p:cNvSpPr>
            <a:spLocks noGrp="1"/>
          </p:cNvSpPr>
          <p:nvPr>
            <p:ph type="title"/>
          </p:nvPr>
        </p:nvSpPr>
        <p:spPr>
          <a:xfrm>
            <a:off x="2446341" y="-88982"/>
            <a:ext cx="7569706" cy="1288238"/>
          </a:xfrm>
        </p:spPr>
        <p:txBody>
          <a:bodyPr anchor="ctr">
            <a:normAutofit/>
          </a:bodyPr>
          <a:lstStyle/>
          <a:p>
            <a:pPr algn="ctr"/>
            <a:r>
              <a:rPr lang="en-US">
                <a:cs typeface="Calibri Light"/>
              </a:rPr>
              <a:t>Wendy Parker – Virginia Tech </a:t>
            </a:r>
            <a:endParaRPr lang="en-US"/>
          </a:p>
        </p:txBody>
      </p:sp>
      <p:sp>
        <p:nvSpPr>
          <p:cNvPr id="3" name="Content Placeholder 2">
            <a:extLst>
              <a:ext uri="{FF2B5EF4-FFF2-40B4-BE49-F238E27FC236}">
                <a16:creationId xmlns:a16="http://schemas.microsoft.com/office/drawing/2014/main" id="{D0DECB2C-E986-C5A4-4B02-D73BCE22A68D}"/>
              </a:ext>
            </a:extLst>
          </p:cNvPr>
          <p:cNvSpPr>
            <a:spLocks noGrp="1"/>
          </p:cNvSpPr>
          <p:nvPr>
            <p:ph idx="1"/>
          </p:nvPr>
        </p:nvSpPr>
        <p:spPr>
          <a:xfrm>
            <a:off x="3688692" y="5852848"/>
            <a:ext cx="5906702" cy="1075207"/>
          </a:xfrm>
        </p:spPr>
        <p:txBody>
          <a:bodyPr vert="horz" lIns="91440" tIns="45720" rIns="91440" bIns="45720" rtlCol="0" anchor="t">
            <a:normAutofit/>
          </a:bodyPr>
          <a:lstStyle/>
          <a:p>
            <a:pPr marL="0" indent="0">
              <a:buNone/>
            </a:pPr>
            <a:r>
              <a:rPr lang="en-US" sz="3600" dirty="0">
                <a:cs typeface="Calibri"/>
              </a:rPr>
              <a:t>Present State: </a:t>
            </a:r>
            <a:r>
              <a:rPr lang="en-US" sz="3600" u="sng" dirty="0">
                <a:cs typeface="Calibri"/>
              </a:rPr>
              <a:t>Informing</a:t>
            </a:r>
          </a:p>
          <a:p>
            <a:pPr marL="0" indent="0">
              <a:buNone/>
            </a:pPr>
            <a:endParaRPr lang="en-US" sz="2400">
              <a:cs typeface="Calibri"/>
            </a:endParaRPr>
          </a:p>
          <a:p>
            <a:pPr marL="0" indent="0">
              <a:buNone/>
            </a:pPr>
            <a:endParaRPr lang="en-US" sz="2400">
              <a:cs typeface="Calibri"/>
            </a:endParaRPr>
          </a:p>
        </p:txBody>
      </p:sp>
      <p:pic>
        <p:nvPicPr>
          <p:cNvPr id="4" name="Picture 4" descr="Diagram&#10;&#10;Description automatically generated">
            <a:extLst>
              <a:ext uri="{FF2B5EF4-FFF2-40B4-BE49-F238E27FC236}">
                <a16:creationId xmlns:a16="http://schemas.microsoft.com/office/drawing/2014/main" id="{3260075C-E150-822B-1138-F5A94793BB58}"/>
              </a:ext>
            </a:extLst>
          </p:cNvPr>
          <p:cNvPicPr>
            <a:picLocks noChangeAspect="1"/>
          </p:cNvPicPr>
          <p:nvPr/>
        </p:nvPicPr>
        <p:blipFill>
          <a:blip r:embed="rId3"/>
          <a:stretch>
            <a:fillRect/>
          </a:stretch>
        </p:blipFill>
        <p:spPr>
          <a:xfrm>
            <a:off x="361336" y="1117006"/>
            <a:ext cx="11555360" cy="4353602"/>
          </a:xfrm>
          <a:prstGeom prst="rect">
            <a:avLst/>
          </a:prstGeom>
        </p:spPr>
      </p:pic>
    </p:spTree>
    <p:extLst>
      <p:ext uri="{BB962C8B-B14F-4D97-AF65-F5344CB8AC3E}">
        <p14:creationId xmlns:p14="http://schemas.microsoft.com/office/powerpoint/2010/main" val="1945098529"/>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AD21898E-86C0-4C8A-A76C-DF33E844C8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542" y="0"/>
            <a:ext cx="10432916" cy="6858000"/>
          </a:xfrm>
          <a:custGeom>
            <a:avLst/>
            <a:gdLst>
              <a:gd name="connsiteX0" fmla="*/ 1287962 w 10432916"/>
              <a:gd name="connsiteY0" fmla="*/ 0 h 6858000"/>
              <a:gd name="connsiteX1" fmla="*/ 9144956 w 10432916"/>
              <a:gd name="connsiteY1" fmla="*/ 0 h 6858000"/>
              <a:gd name="connsiteX2" fmla="*/ 9241731 w 10432916"/>
              <a:gd name="connsiteY2" fmla="*/ 111692 h 6858000"/>
              <a:gd name="connsiteX3" fmla="*/ 10432916 w 10432916"/>
              <a:gd name="connsiteY3" fmla="*/ 3429001 h 6858000"/>
              <a:gd name="connsiteX4" fmla="*/ 9241730 w 10432916"/>
              <a:gd name="connsiteY4" fmla="*/ 6746310 h 6858000"/>
              <a:gd name="connsiteX5" fmla="*/ 9144957 w 10432916"/>
              <a:gd name="connsiteY5" fmla="*/ 6858000 h 6858000"/>
              <a:gd name="connsiteX6" fmla="*/ 1287959 w 10432916"/>
              <a:gd name="connsiteY6" fmla="*/ 6858000 h 6858000"/>
              <a:gd name="connsiteX7" fmla="*/ 1191186 w 10432916"/>
              <a:gd name="connsiteY7" fmla="*/ 6746310 h 6858000"/>
              <a:gd name="connsiteX8" fmla="*/ 0 w 10432916"/>
              <a:gd name="connsiteY8" fmla="*/ 3429001 h 6858000"/>
              <a:gd name="connsiteX9" fmla="*/ 1191186 w 10432916"/>
              <a:gd name="connsiteY9" fmla="*/ 11169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32916" h="6858000">
                <a:moveTo>
                  <a:pt x="1287962" y="0"/>
                </a:moveTo>
                <a:lnTo>
                  <a:pt x="9144956" y="0"/>
                </a:lnTo>
                <a:lnTo>
                  <a:pt x="9241731" y="111692"/>
                </a:lnTo>
                <a:cubicBezTo>
                  <a:pt x="9985889" y="1013175"/>
                  <a:pt x="10432916" y="2168897"/>
                  <a:pt x="10432916" y="3429001"/>
                </a:cubicBezTo>
                <a:cubicBezTo>
                  <a:pt x="10432916" y="4689105"/>
                  <a:pt x="9985889" y="5844827"/>
                  <a:pt x="9241730" y="6746310"/>
                </a:cubicBezTo>
                <a:lnTo>
                  <a:pt x="9144957" y="6858000"/>
                </a:lnTo>
                <a:lnTo>
                  <a:pt x="1287959" y="6858000"/>
                </a:lnTo>
                <a:lnTo>
                  <a:pt x="1191186" y="6746310"/>
                </a:lnTo>
                <a:cubicBezTo>
                  <a:pt x="447027" y="5844827"/>
                  <a:pt x="0" y="4689105"/>
                  <a:pt x="0" y="3429001"/>
                </a:cubicBezTo>
                <a:cubicBezTo>
                  <a:pt x="0" y="2168897"/>
                  <a:pt x="447027" y="1013175"/>
                  <a:pt x="1191186" y="111692"/>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C8F04BD-D093-45D0-B54C-50FDB308B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4942" y="0"/>
            <a:ext cx="9922116" cy="6858000"/>
          </a:xfrm>
          <a:custGeom>
            <a:avLst/>
            <a:gdLst>
              <a:gd name="connsiteX0" fmla="*/ 1378575 w 9922116"/>
              <a:gd name="connsiteY0" fmla="*/ 0 h 6858000"/>
              <a:gd name="connsiteX1" fmla="*/ 8543542 w 9922116"/>
              <a:gd name="connsiteY1" fmla="*/ 0 h 6858000"/>
              <a:gd name="connsiteX2" fmla="*/ 8633323 w 9922116"/>
              <a:gd name="connsiteY2" fmla="*/ 94145 h 6858000"/>
              <a:gd name="connsiteX3" fmla="*/ 9922116 w 9922116"/>
              <a:gd name="connsiteY3" fmla="*/ 3429001 h 6858000"/>
              <a:gd name="connsiteX4" fmla="*/ 8633323 w 9922116"/>
              <a:gd name="connsiteY4" fmla="*/ 6763858 h 6858000"/>
              <a:gd name="connsiteX5" fmla="*/ 8543544 w 9922116"/>
              <a:gd name="connsiteY5" fmla="*/ 6858000 h 6858000"/>
              <a:gd name="connsiteX6" fmla="*/ 1378573 w 9922116"/>
              <a:gd name="connsiteY6" fmla="*/ 6858000 h 6858000"/>
              <a:gd name="connsiteX7" fmla="*/ 1288793 w 9922116"/>
              <a:gd name="connsiteY7" fmla="*/ 6763858 h 6858000"/>
              <a:gd name="connsiteX8" fmla="*/ 0 w 9922116"/>
              <a:gd name="connsiteY8" fmla="*/ 3429001 h 6858000"/>
              <a:gd name="connsiteX9" fmla="*/ 1288793 w 9922116"/>
              <a:gd name="connsiteY9" fmla="*/ 941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22116" h="6858000">
                <a:moveTo>
                  <a:pt x="1378575" y="0"/>
                </a:moveTo>
                <a:lnTo>
                  <a:pt x="8543542" y="0"/>
                </a:lnTo>
                <a:lnTo>
                  <a:pt x="8633323" y="94145"/>
                </a:lnTo>
                <a:cubicBezTo>
                  <a:pt x="9434072" y="974941"/>
                  <a:pt x="9922116" y="2144991"/>
                  <a:pt x="9922116" y="3429001"/>
                </a:cubicBezTo>
                <a:cubicBezTo>
                  <a:pt x="9922116" y="4713011"/>
                  <a:pt x="9434072" y="5883061"/>
                  <a:pt x="8633323" y="6763858"/>
                </a:cubicBezTo>
                <a:lnTo>
                  <a:pt x="8543544" y="6858000"/>
                </a:lnTo>
                <a:lnTo>
                  <a:pt x="1378573" y="6858000"/>
                </a:lnTo>
                <a:lnTo>
                  <a:pt x="1288793" y="6763858"/>
                </a:lnTo>
                <a:cubicBezTo>
                  <a:pt x="488044" y="5883061"/>
                  <a:pt x="0" y="4713011"/>
                  <a:pt x="0" y="3429001"/>
                </a:cubicBezTo>
                <a:cubicBezTo>
                  <a:pt x="0" y="2144991"/>
                  <a:pt x="488044" y="974941"/>
                  <a:pt x="1288793" y="94145"/>
                </a:cubicBezTo>
                <a:close/>
              </a:path>
            </a:pathLst>
          </a:cu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EB98E-9A4C-6F76-DC6D-216EA20FD151}"/>
              </a:ext>
            </a:extLst>
          </p:cNvPr>
          <p:cNvSpPr>
            <a:spLocks noGrp="1"/>
          </p:cNvSpPr>
          <p:nvPr>
            <p:ph type="title"/>
          </p:nvPr>
        </p:nvSpPr>
        <p:spPr>
          <a:xfrm>
            <a:off x="2311147" y="365760"/>
            <a:ext cx="7569706" cy="1288238"/>
          </a:xfrm>
        </p:spPr>
        <p:txBody>
          <a:bodyPr anchor="ctr">
            <a:normAutofit/>
          </a:bodyPr>
          <a:lstStyle/>
          <a:p>
            <a:pPr algn="ctr"/>
            <a:r>
              <a:rPr lang="en-US">
                <a:cs typeface="Calibri Light"/>
              </a:rPr>
              <a:t>Wendy Parker – Virginia Tech </a:t>
            </a:r>
            <a:endParaRPr lang="en-US"/>
          </a:p>
        </p:txBody>
      </p:sp>
      <p:sp>
        <p:nvSpPr>
          <p:cNvPr id="3" name="Content Placeholder 2">
            <a:extLst>
              <a:ext uri="{FF2B5EF4-FFF2-40B4-BE49-F238E27FC236}">
                <a16:creationId xmlns:a16="http://schemas.microsoft.com/office/drawing/2014/main" id="{D0DECB2C-E986-C5A4-4B02-D73BCE22A68D}"/>
              </a:ext>
            </a:extLst>
          </p:cNvPr>
          <p:cNvSpPr>
            <a:spLocks noGrp="1"/>
          </p:cNvSpPr>
          <p:nvPr>
            <p:ph idx="1"/>
          </p:nvPr>
        </p:nvSpPr>
        <p:spPr>
          <a:xfrm>
            <a:off x="1509386" y="1543740"/>
            <a:ext cx="4454345" cy="4594135"/>
          </a:xfrm>
        </p:spPr>
        <p:txBody>
          <a:bodyPr vert="horz" lIns="91440" tIns="45720" rIns="91440" bIns="45720" rtlCol="0" anchor="t">
            <a:noAutofit/>
          </a:bodyPr>
          <a:lstStyle/>
          <a:p>
            <a:pPr marL="0" indent="0">
              <a:buNone/>
            </a:pPr>
            <a:endParaRPr lang="en-US" sz="2400">
              <a:cs typeface="Calibri"/>
            </a:endParaRPr>
          </a:p>
          <a:p>
            <a:pPr marL="0" indent="0">
              <a:buNone/>
            </a:pPr>
            <a:endParaRPr lang="en-US">
              <a:cs typeface="Calibri"/>
            </a:endParaRPr>
          </a:p>
          <a:p>
            <a:pPr marL="0" indent="0">
              <a:buNone/>
            </a:pPr>
            <a:r>
              <a:rPr lang="en-US" dirty="0">
                <a:cs typeface="Calibri"/>
              </a:rPr>
              <a:t>Ideal State: </a:t>
            </a:r>
            <a:r>
              <a:rPr lang="en-US" u="sng" dirty="0">
                <a:cs typeface="Calibri"/>
              </a:rPr>
              <a:t>Partnership</a:t>
            </a:r>
          </a:p>
          <a:p>
            <a:pPr marL="0" indent="0">
              <a:buNone/>
            </a:pPr>
            <a:endParaRPr lang="en-US">
              <a:cs typeface="Calibri"/>
            </a:endParaRPr>
          </a:p>
          <a:p>
            <a:pPr marL="0" indent="0">
              <a:buNone/>
            </a:pPr>
            <a:r>
              <a:rPr lang="en-US" dirty="0">
                <a:cs typeface="Calibri"/>
              </a:rPr>
              <a:t>How to get there?</a:t>
            </a:r>
            <a:endParaRPr lang="en-US" u="sng" dirty="0">
              <a:cs typeface="Calibri"/>
            </a:endParaRPr>
          </a:p>
          <a:p>
            <a:r>
              <a:rPr lang="en-US" sz="2400" dirty="0">
                <a:cs typeface="Calibri"/>
              </a:rPr>
              <a:t>My contribution focuses on how detailed scientific choices could be made differently, responsive to citizen/user aims and values.</a:t>
            </a:r>
            <a:endParaRPr lang="en-US" sz="2400" u="sng" dirty="0">
              <a:cs typeface="Calibri"/>
            </a:endParaRPr>
          </a:p>
        </p:txBody>
      </p:sp>
      <p:pic>
        <p:nvPicPr>
          <p:cNvPr id="4" name="Picture 4" descr="Text&#10;&#10;Description automatically generated">
            <a:extLst>
              <a:ext uri="{FF2B5EF4-FFF2-40B4-BE49-F238E27FC236}">
                <a16:creationId xmlns:a16="http://schemas.microsoft.com/office/drawing/2014/main" id="{8C0B0DC6-1C40-FC56-5870-FF28A4280B92}"/>
              </a:ext>
            </a:extLst>
          </p:cNvPr>
          <p:cNvPicPr>
            <a:picLocks noChangeAspect="1"/>
          </p:cNvPicPr>
          <p:nvPr/>
        </p:nvPicPr>
        <p:blipFill>
          <a:blip r:embed="rId3"/>
          <a:stretch>
            <a:fillRect/>
          </a:stretch>
        </p:blipFill>
        <p:spPr>
          <a:xfrm>
            <a:off x="6292382" y="1780383"/>
            <a:ext cx="3719152" cy="4481583"/>
          </a:xfrm>
          <a:prstGeom prst="rect">
            <a:avLst/>
          </a:prstGeom>
        </p:spPr>
      </p:pic>
    </p:spTree>
    <p:extLst>
      <p:ext uri="{BB962C8B-B14F-4D97-AF65-F5344CB8AC3E}">
        <p14:creationId xmlns:p14="http://schemas.microsoft.com/office/powerpoint/2010/main" val="1445086007"/>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descr="Group of protesters wearing mask">
            <a:extLst>
              <a:ext uri="{FF2B5EF4-FFF2-40B4-BE49-F238E27FC236}">
                <a16:creationId xmlns:a16="http://schemas.microsoft.com/office/drawing/2014/main" id="{51C48E07-75E9-99D6-EEC0-C08120E31FDC}"/>
              </a:ext>
            </a:extLst>
          </p:cNvPr>
          <p:cNvPicPr>
            <a:picLocks noChangeAspect="1"/>
          </p:cNvPicPr>
          <p:nvPr/>
        </p:nvPicPr>
        <p:blipFill rotWithShape="1">
          <a:blip r:embed="rId3"/>
          <a:srcRect l="4513" r="16896" b="-1"/>
          <a:stretch/>
        </p:blipFill>
        <p:spPr>
          <a:xfrm>
            <a:off x="4117521" y="10"/>
            <a:ext cx="8074479" cy="6857990"/>
          </a:xfrm>
          <a:prstGeom prst="rect">
            <a:avLst/>
          </a:prstGeom>
        </p:spPr>
      </p:pic>
      <p:sp>
        <p:nvSpPr>
          <p:cNvPr id="20" name="Freeform: Shape 1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5DCC20A-CD24-5F4E-BB5C-3D269015E8EF}"/>
              </a:ext>
            </a:extLst>
          </p:cNvPr>
          <p:cNvSpPr>
            <a:spLocks noGrp="1"/>
          </p:cNvSpPr>
          <p:nvPr>
            <p:ph type="title"/>
          </p:nvPr>
        </p:nvSpPr>
        <p:spPr>
          <a:xfrm>
            <a:off x="155561" y="111125"/>
            <a:ext cx="5266155" cy="6156355"/>
          </a:xfrm>
        </p:spPr>
        <p:txBody>
          <a:bodyPr vert="horz" lIns="91440" tIns="45720" rIns="91440" bIns="45720" rtlCol="0">
            <a:normAutofit/>
          </a:bodyPr>
          <a:lstStyle/>
          <a:p>
            <a:r>
              <a:rPr lang="en-US" dirty="0"/>
              <a:t>Remember the Why!</a:t>
            </a:r>
          </a:p>
        </p:txBody>
      </p:sp>
      <p:sp>
        <p:nvSpPr>
          <p:cNvPr id="9" name="Content Placeholder 8">
            <a:extLst>
              <a:ext uri="{FF2B5EF4-FFF2-40B4-BE49-F238E27FC236}">
                <a16:creationId xmlns:a16="http://schemas.microsoft.com/office/drawing/2014/main" id="{71E589C6-D891-F6C1-BE45-69BBDE4ED508}"/>
              </a:ext>
            </a:extLst>
          </p:cNvPr>
          <p:cNvSpPr>
            <a:spLocks noGrp="1"/>
          </p:cNvSpPr>
          <p:nvPr>
            <p:ph idx="1"/>
          </p:nvPr>
        </p:nvSpPr>
        <p:spPr>
          <a:xfrm>
            <a:off x="155562" y="5861356"/>
            <a:ext cx="4717609" cy="823606"/>
          </a:xfrm>
        </p:spPr>
        <p:txBody>
          <a:bodyPr vert="horz" lIns="91440" tIns="45720" rIns="91440" bIns="45720" rtlCol="0" anchor="t">
            <a:normAutofit fontScale="92500" lnSpcReduction="10000"/>
          </a:bodyPr>
          <a:lstStyle/>
          <a:p>
            <a:pPr indent="0">
              <a:lnSpc>
                <a:spcPct val="120000"/>
              </a:lnSpc>
              <a:spcBef>
                <a:spcPts val="400"/>
              </a:spcBef>
              <a:spcAft>
                <a:spcPts val="400"/>
              </a:spcAft>
              <a:buNone/>
            </a:pPr>
            <a:endParaRPr lang="en-US" sz="2000" dirty="0">
              <a:cs typeface="Calibri" panose="020F0502020204030204"/>
            </a:endParaRPr>
          </a:p>
          <a:p>
            <a:pPr marL="0" indent="0">
              <a:buNone/>
            </a:pPr>
            <a:r>
              <a:rPr lang="en-US" sz="1000" dirty="0">
                <a:ea typeface="+mn-lt"/>
                <a:cs typeface="+mn-lt"/>
              </a:rPr>
              <a:t>Sherry R. Arnstein, “A Ladder of Citizen Participation,” </a:t>
            </a:r>
            <a:r>
              <a:rPr lang="en-US" sz="1000" i="1" dirty="0">
                <a:ea typeface="+mn-lt"/>
                <a:cs typeface="+mn-lt"/>
              </a:rPr>
              <a:t>Journal of the American Planning Association</a:t>
            </a:r>
            <a:endParaRPr lang="en-US" sz="1000" dirty="0"/>
          </a:p>
        </p:txBody>
      </p:sp>
    </p:spTree>
    <p:extLst>
      <p:ext uri="{BB962C8B-B14F-4D97-AF65-F5344CB8AC3E}">
        <p14:creationId xmlns:p14="http://schemas.microsoft.com/office/powerpoint/2010/main" val="2979999628"/>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8C1CE-9F1E-32A5-D3F1-DF063B4EB863}"/>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2200"/>
              <a:t>Think about your work.</a:t>
            </a:r>
            <a:br>
              <a:rPr lang="en-US" sz="2200"/>
            </a:br>
            <a:br>
              <a:rPr lang="en-US" sz="2200"/>
            </a:br>
            <a:r>
              <a:rPr lang="en-US" sz="2200"/>
              <a:t>Where is it now?</a:t>
            </a:r>
            <a:br>
              <a:rPr lang="en-US" sz="2200"/>
            </a:br>
            <a:br>
              <a:rPr lang="en-US" sz="2200"/>
            </a:br>
            <a:r>
              <a:rPr lang="en-US" sz="2200"/>
              <a:t>Where would you like it to be?</a:t>
            </a:r>
            <a:br>
              <a:rPr lang="en-US" sz="2200"/>
            </a:br>
            <a:br>
              <a:rPr lang="en-US" sz="2200"/>
            </a:br>
            <a:r>
              <a:rPr lang="en-US" sz="2200"/>
              <a:t>How will you get there?</a:t>
            </a:r>
          </a:p>
        </p:txBody>
      </p:sp>
      <p:sp>
        <p:nvSpPr>
          <p:cNvPr id="14"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Wood human figure">
            <a:extLst>
              <a:ext uri="{FF2B5EF4-FFF2-40B4-BE49-F238E27FC236}">
                <a16:creationId xmlns:a16="http://schemas.microsoft.com/office/drawing/2014/main" id="{96AAC422-0E30-66FE-CFAE-5590BDCE5D6E}"/>
              </a:ext>
            </a:extLst>
          </p:cNvPr>
          <p:cNvPicPr>
            <a:picLocks noChangeAspect="1"/>
          </p:cNvPicPr>
          <p:nvPr/>
        </p:nvPicPr>
        <p:blipFill rotWithShape="1">
          <a:blip r:embed="rId3"/>
          <a:srcRect r="31589"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3093130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BFDC0-5484-41F6-994B-D495992A1317}"/>
              </a:ext>
            </a:extLst>
          </p:cNvPr>
          <p:cNvSpPr>
            <a:spLocks noGrp="1"/>
          </p:cNvSpPr>
          <p:nvPr>
            <p:ph type="title"/>
          </p:nvPr>
        </p:nvSpPr>
        <p:spPr>
          <a:xfrm>
            <a:off x="6094809" y="1511663"/>
            <a:ext cx="5314536" cy="1325563"/>
          </a:xfrm>
        </p:spPr>
        <p:txBody>
          <a:bodyPr>
            <a:normAutofit fontScale="90000"/>
          </a:bodyPr>
          <a:lstStyle/>
          <a:p>
            <a:r>
              <a:rPr lang="en-US" sz="4100">
                <a:cs typeface="Calibri Light"/>
              </a:rPr>
              <a:t>More questions to keep the conversation flowing...</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AEA274A-A094-F1DA-14F3-65F45E1B5F82}"/>
              </a:ext>
            </a:extLst>
          </p:cNvPr>
          <p:cNvPicPr>
            <a:picLocks noChangeAspect="1"/>
          </p:cNvPicPr>
          <p:nvPr/>
        </p:nvPicPr>
        <p:blipFill rotWithShape="1">
          <a:blip r:embed="rId3"/>
          <a:srcRect l="18115" r="17749" b="5"/>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graphicFrame>
        <p:nvGraphicFramePr>
          <p:cNvPr id="5" name="Content Placeholder 2">
            <a:extLst>
              <a:ext uri="{FF2B5EF4-FFF2-40B4-BE49-F238E27FC236}">
                <a16:creationId xmlns:a16="http://schemas.microsoft.com/office/drawing/2014/main" id="{B293D95E-A74E-A9E5-D368-F765AB641B17}"/>
              </a:ext>
            </a:extLst>
          </p:cNvPr>
          <p:cNvGraphicFramePr>
            <a:graphicFrameLocks noGrp="1"/>
          </p:cNvGraphicFramePr>
          <p:nvPr>
            <p:ph idx="1"/>
            <p:extLst>
              <p:ext uri="{D42A27DB-BD31-4B8C-83A1-F6EECF244321}">
                <p14:modId xmlns:p14="http://schemas.microsoft.com/office/powerpoint/2010/main" val="1516713615"/>
              </p:ext>
            </p:extLst>
          </p:nvPr>
        </p:nvGraphicFramePr>
        <p:xfrm>
          <a:off x="4234939" y="1938935"/>
          <a:ext cx="7925391" cy="58405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27887328"/>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C873-70AA-CA93-0FF6-4993AF95D6D8}"/>
              </a:ext>
            </a:extLst>
          </p:cNvPr>
          <p:cNvSpPr>
            <a:spLocks noGrp="1"/>
          </p:cNvSpPr>
          <p:nvPr>
            <p:ph type="title"/>
          </p:nvPr>
        </p:nvSpPr>
        <p:spPr>
          <a:xfrm>
            <a:off x="7464614" y="1783959"/>
            <a:ext cx="4087306" cy="2889114"/>
          </a:xfrm>
        </p:spPr>
        <p:txBody>
          <a:bodyPr vert="horz" lIns="91440" tIns="45720" rIns="91440" bIns="45720" rtlCol="0" anchor="b">
            <a:normAutofit/>
          </a:bodyPr>
          <a:lstStyle/>
          <a:p>
            <a:r>
              <a:rPr lang="en-US" sz="5000" dirty="0"/>
              <a:t>Close: </a:t>
            </a:r>
            <a:br>
              <a:rPr lang="en-US" sz="5000">
                <a:ea typeface="Calibri Light"/>
                <a:cs typeface="Calibri Light"/>
              </a:rPr>
            </a:br>
            <a:r>
              <a:rPr lang="en-US" sz="5000" dirty="0"/>
              <a:t>Keep the Conversation Going</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Two women, one in glasses and blazer, talking in business office">
            <a:extLst>
              <a:ext uri="{FF2B5EF4-FFF2-40B4-BE49-F238E27FC236}">
                <a16:creationId xmlns:a16="http://schemas.microsoft.com/office/drawing/2014/main" id="{7305E98E-9325-EE65-2ACB-0B1649DF4C92}"/>
              </a:ext>
            </a:extLst>
          </p:cNvPr>
          <p:cNvPicPr>
            <a:picLocks noChangeAspect="1"/>
          </p:cNvPicPr>
          <p:nvPr/>
        </p:nvPicPr>
        <p:blipFill rotWithShape="1">
          <a:blip r:embed="rId3"/>
          <a:srcRect l="2023" r="202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21384606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AFF1CE-06FB-3F40-94FC-5B7148BAAC5D}"/>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rPr>
              <a:t>Equity Center Values</a:t>
            </a:r>
          </a:p>
        </p:txBody>
      </p:sp>
      <p:cxnSp>
        <p:nvCxnSpPr>
          <p:cNvPr id="42" name="Straight Connector 41">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24" name="Content Placeholder 2">
            <a:extLst>
              <a:ext uri="{FF2B5EF4-FFF2-40B4-BE49-F238E27FC236}">
                <a16:creationId xmlns:a16="http://schemas.microsoft.com/office/drawing/2014/main" id="{CF3FD015-AD49-4D32-B614-5E8038CAD0E7}"/>
              </a:ext>
            </a:extLst>
          </p:cNvPr>
          <p:cNvGraphicFramePr>
            <a:graphicFrameLocks noGrp="1"/>
          </p:cNvGraphicFramePr>
          <p:nvPr>
            <p:ph idx="1"/>
            <p:extLst>
              <p:ext uri="{D42A27DB-BD31-4B8C-83A1-F6EECF244321}">
                <p14:modId xmlns:p14="http://schemas.microsoft.com/office/powerpoint/2010/main" val="2272892128"/>
              </p:ext>
            </p:extLst>
          </p:nvPr>
        </p:nvGraphicFramePr>
        <p:xfrm>
          <a:off x="4768518" y="409370"/>
          <a:ext cx="6916992" cy="58634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832125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Group of protesters wearing mask">
            <a:extLst>
              <a:ext uri="{FF2B5EF4-FFF2-40B4-BE49-F238E27FC236}">
                <a16:creationId xmlns:a16="http://schemas.microsoft.com/office/drawing/2014/main" id="{51C48E07-75E9-99D6-EEC0-C08120E31FDC}"/>
              </a:ext>
            </a:extLst>
          </p:cNvPr>
          <p:cNvPicPr>
            <a:picLocks noChangeAspect="1"/>
          </p:cNvPicPr>
          <p:nvPr/>
        </p:nvPicPr>
        <p:blipFill rotWithShape="1">
          <a:blip r:embed="rId3">
            <a:alphaModFix amt="35000"/>
          </a:blip>
          <a:srcRect b="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F5DCC20A-CD24-5F4E-BB5C-3D269015E8EF}"/>
              </a:ext>
            </a:extLst>
          </p:cNvPr>
          <p:cNvSpPr>
            <a:spLocks noGrp="1"/>
          </p:cNvSpPr>
          <p:nvPr>
            <p:ph type="title"/>
          </p:nvPr>
        </p:nvSpPr>
        <p:spPr>
          <a:xfrm>
            <a:off x="838201" y="1065862"/>
            <a:ext cx="3313164" cy="4726276"/>
          </a:xfrm>
        </p:spPr>
        <p:txBody>
          <a:bodyPr vert="horz" lIns="91440" tIns="45720" rIns="91440" bIns="45720" rtlCol="0">
            <a:normAutofit/>
          </a:bodyPr>
          <a:lstStyle/>
          <a:p>
            <a:pPr algn="r"/>
            <a:r>
              <a:rPr lang="en-US" sz="4000">
                <a:solidFill>
                  <a:srgbClr val="FFFFFF"/>
                </a:solidFill>
              </a:rPr>
              <a:t>Why</a:t>
            </a:r>
          </a:p>
        </p:txBody>
      </p:sp>
      <p:cxnSp>
        <p:nvCxnSpPr>
          <p:cNvPr id="29" name="Straight Connector 28">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71E589C6-D891-F6C1-BE45-69BBDE4ED508}"/>
              </a:ext>
            </a:extLst>
          </p:cNvPr>
          <p:cNvSpPr>
            <a:spLocks noGrp="1"/>
          </p:cNvSpPr>
          <p:nvPr>
            <p:ph idx="1"/>
          </p:nvPr>
        </p:nvSpPr>
        <p:spPr>
          <a:xfrm>
            <a:off x="4909195" y="467986"/>
            <a:ext cx="6999053" cy="5992367"/>
          </a:xfrm>
        </p:spPr>
        <p:txBody>
          <a:bodyPr vert="horz" lIns="91440" tIns="45720" rIns="91440" bIns="45720" rtlCol="0" anchor="ctr">
            <a:normAutofit fontScale="92500" lnSpcReduction="10000"/>
          </a:bodyPr>
          <a:lstStyle/>
          <a:p>
            <a:pPr indent="0">
              <a:spcBef>
                <a:spcPts val="400"/>
              </a:spcBef>
              <a:spcAft>
                <a:spcPts val="400"/>
              </a:spcAft>
              <a:buNone/>
            </a:pPr>
            <a:r>
              <a:rPr lang="en-US" dirty="0">
                <a:solidFill>
                  <a:srgbClr val="FFFFFF"/>
                </a:solidFill>
                <a:ea typeface="+mn-lt"/>
                <a:cs typeface="+mn-lt"/>
              </a:rPr>
              <a:t>“The idea of citizen participation is a little like eating spinach: no one is against it in principle because it is good for you. Participation of the governed in their government is, in theory, the cornerstone of democracy—a revered idea that is vigorously applauded by virtually everyone. The applause is reduced to polite handclaps, however, when this principle is advocated by the have-not (Black People), Mexican-Americans, Puerto Ricans, (Native Americans), (Inuit People), and whites. And when the have-nots define participation as redistribution of power, the American consensus on the fundamental principle explodes into many shades of outright racial, ethnic, ideological, and political opposition.” </a:t>
            </a:r>
            <a:endParaRPr lang="en-US" dirty="0">
              <a:solidFill>
                <a:srgbClr val="FFFFFF"/>
              </a:solidFill>
              <a:cs typeface="Calibri" panose="020F0502020204030204"/>
            </a:endParaRPr>
          </a:p>
          <a:p>
            <a:pPr marL="0" indent="0">
              <a:buNone/>
            </a:pPr>
            <a:r>
              <a:rPr lang="en-US" sz="1900" dirty="0">
                <a:solidFill>
                  <a:srgbClr val="FFFFFF"/>
                </a:solidFill>
                <a:ea typeface="+mn-lt"/>
                <a:cs typeface="+mn-lt"/>
              </a:rPr>
              <a:t>Sherry R. Arnstein, “A Ladder of Citizen Participation,” </a:t>
            </a:r>
            <a:r>
              <a:rPr lang="en-US" sz="1900" i="1" dirty="0">
                <a:solidFill>
                  <a:srgbClr val="FFFFFF"/>
                </a:solidFill>
                <a:ea typeface="+mn-lt"/>
                <a:cs typeface="+mn-lt"/>
              </a:rPr>
              <a:t>Journal of the American Planning Association</a:t>
            </a:r>
            <a:endParaRPr lang="en-US" sz="1900" dirty="0">
              <a:solidFill>
                <a:srgbClr val="FFFFFF"/>
              </a:solidFill>
            </a:endParaRPr>
          </a:p>
        </p:txBody>
      </p:sp>
    </p:spTree>
    <p:extLst>
      <p:ext uri="{BB962C8B-B14F-4D97-AF65-F5344CB8AC3E}">
        <p14:creationId xmlns:p14="http://schemas.microsoft.com/office/powerpoint/2010/main" val="282248937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D8AAF-3649-ACD9-5E8D-F2948E10FC62}"/>
              </a:ext>
            </a:extLst>
          </p:cNvPr>
          <p:cNvSpPr>
            <a:spLocks noGrp="1"/>
          </p:cNvSpPr>
          <p:nvPr>
            <p:ph type="title"/>
          </p:nvPr>
        </p:nvSpPr>
        <p:spPr>
          <a:xfrm>
            <a:off x="7488060" y="670267"/>
            <a:ext cx="4087306" cy="5515083"/>
          </a:xfrm>
        </p:spPr>
        <p:txBody>
          <a:bodyPr vert="horz" lIns="91440" tIns="45720" rIns="91440" bIns="45720" rtlCol="0" anchor="b">
            <a:normAutofit fontScale="90000"/>
          </a:bodyPr>
          <a:lstStyle/>
          <a:p>
            <a:r>
              <a:rPr lang="en-US" sz="3800" dirty="0"/>
              <a:t>Don't let your attempts at Community Involvement be performative.</a:t>
            </a:r>
            <a:br>
              <a:rPr lang="en-US" sz="3800" dirty="0"/>
            </a:br>
            <a:br>
              <a:rPr lang="en-US" sz="3800" dirty="0"/>
            </a:br>
            <a:r>
              <a:rPr lang="en-US" sz="3800" dirty="0">
                <a:cs typeface="Calibri Light"/>
              </a:rPr>
              <a:t>How does the work that you do align with your overall vision, mission, and values</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Hands holding each other's wrists and interlinked to form a circle">
            <a:extLst>
              <a:ext uri="{FF2B5EF4-FFF2-40B4-BE49-F238E27FC236}">
                <a16:creationId xmlns:a16="http://schemas.microsoft.com/office/drawing/2014/main" id="{1A3AEA5F-0EAB-F175-C1F8-7529283FE3FA}"/>
              </a:ext>
            </a:extLst>
          </p:cNvPr>
          <p:cNvPicPr>
            <a:picLocks noChangeAspect="1"/>
          </p:cNvPicPr>
          <p:nvPr/>
        </p:nvPicPr>
        <p:blipFill rotWithShape="1">
          <a:blip r:embed="rId3"/>
          <a:srcRect l="15150" r="16540" b="-3"/>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801482525"/>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E708407-D01D-4E57-8998-FF799DBC3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94548"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63AA6-4331-1448-93F4-DCC0A4126C23}"/>
              </a:ext>
            </a:extLst>
          </p:cNvPr>
          <p:cNvSpPr>
            <a:spLocks noGrp="1"/>
          </p:cNvSpPr>
          <p:nvPr>
            <p:ph type="title"/>
          </p:nvPr>
        </p:nvSpPr>
        <p:spPr>
          <a:xfrm>
            <a:off x="699723" y="1622066"/>
            <a:ext cx="3554226" cy="2663688"/>
          </a:xfrm>
        </p:spPr>
        <p:txBody>
          <a:bodyPr vert="horz" lIns="91440" tIns="45720" rIns="91440" bIns="45720" rtlCol="0" anchor="b">
            <a:normAutofit/>
          </a:bodyPr>
          <a:lstStyle/>
          <a:p>
            <a:r>
              <a:rPr lang="en-US" sz="3700" kern="1200">
                <a:solidFill>
                  <a:schemeClr val="bg1"/>
                </a:solidFill>
                <a:latin typeface="+mj-lt"/>
                <a:ea typeface="+mj-ea"/>
                <a:cs typeface="+mj-cs"/>
              </a:rPr>
              <a:t>“If you do what you’ve always done, you will get what you’ve always gotten"</a:t>
            </a:r>
          </a:p>
        </p:txBody>
      </p:sp>
      <p:grpSp>
        <p:nvGrpSpPr>
          <p:cNvPr id="13" name="Group 12">
            <a:extLst>
              <a:ext uri="{FF2B5EF4-FFF2-40B4-BE49-F238E27FC236}">
                <a16:creationId xmlns:a16="http://schemas.microsoft.com/office/drawing/2014/main" id="{7F963B07-5C9E-478C-A53E-B6F5B4A789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7290" y="681628"/>
            <a:ext cx="1128382" cy="847206"/>
            <a:chOff x="668003" y="1684057"/>
            <a:chExt cx="1128382" cy="847206"/>
          </a:xfrm>
        </p:grpSpPr>
        <p:sp>
          <p:nvSpPr>
            <p:cNvPr id="14" name="Freeform 5">
              <a:extLst>
                <a:ext uri="{FF2B5EF4-FFF2-40B4-BE49-F238E27FC236}">
                  <a16:creationId xmlns:a16="http://schemas.microsoft.com/office/drawing/2014/main" id="{A152F29E-C625-4313-96BF-5675B357C0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8003" y="1935883"/>
              <a:ext cx="675351" cy="595380"/>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C2A5CB78-6497-4151-83B6-568BD27EC5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45893" y="1684057"/>
              <a:ext cx="550492" cy="485306"/>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bg1"/>
              </a:solidFill>
            </a:ln>
          </p:spPr>
          <p:txBody>
            <a:bodyPr vert="horz" wrap="square" lIns="91440" tIns="45720" rIns="91440" bIns="45720" numCol="1" anchor="t" anchorCtr="0" compatLnSpc="1">
              <a:prstTxWarp prst="textNoShape">
                <a:avLst/>
              </a:prstTxWarp>
            </a:bodyPr>
            <a:lstStyle/>
            <a:p>
              <a:endParaRPr lang="en-US"/>
            </a:p>
          </p:txBody>
        </p:sp>
      </p:grpSp>
      <p:graphicFrame>
        <p:nvGraphicFramePr>
          <p:cNvPr id="4" name="Table 4">
            <a:extLst>
              <a:ext uri="{FF2B5EF4-FFF2-40B4-BE49-F238E27FC236}">
                <a16:creationId xmlns:a16="http://schemas.microsoft.com/office/drawing/2014/main" id="{45FA91A4-FE79-094A-BC8D-DA4A456CEA43}"/>
              </a:ext>
            </a:extLst>
          </p:cNvPr>
          <p:cNvGraphicFramePr>
            <a:graphicFrameLocks noGrp="1"/>
          </p:cNvGraphicFramePr>
          <p:nvPr>
            <p:extLst>
              <p:ext uri="{D42A27DB-BD31-4B8C-83A1-F6EECF244321}">
                <p14:modId xmlns:p14="http://schemas.microsoft.com/office/powerpoint/2010/main" val="624561915"/>
              </p:ext>
            </p:extLst>
          </p:nvPr>
        </p:nvGraphicFramePr>
        <p:xfrm>
          <a:off x="4831840" y="247135"/>
          <a:ext cx="7178927" cy="5898830"/>
        </p:xfrm>
        <a:graphic>
          <a:graphicData uri="http://schemas.openxmlformats.org/drawingml/2006/table">
            <a:tbl>
              <a:tblPr firstRow="1" bandRow="1">
                <a:tableStyleId>{5C22544A-7EE6-4342-B048-85BDC9FD1C3A}</a:tableStyleId>
              </a:tblPr>
              <a:tblGrid>
                <a:gridCol w="1416598">
                  <a:extLst>
                    <a:ext uri="{9D8B030D-6E8A-4147-A177-3AD203B41FA5}">
                      <a16:colId xmlns:a16="http://schemas.microsoft.com/office/drawing/2014/main" val="3767561911"/>
                    </a:ext>
                  </a:extLst>
                </a:gridCol>
                <a:gridCol w="2784207">
                  <a:extLst>
                    <a:ext uri="{9D8B030D-6E8A-4147-A177-3AD203B41FA5}">
                      <a16:colId xmlns:a16="http://schemas.microsoft.com/office/drawing/2014/main" val="3861210477"/>
                    </a:ext>
                  </a:extLst>
                </a:gridCol>
                <a:gridCol w="2978122">
                  <a:extLst>
                    <a:ext uri="{9D8B030D-6E8A-4147-A177-3AD203B41FA5}">
                      <a16:colId xmlns:a16="http://schemas.microsoft.com/office/drawing/2014/main" val="2693161663"/>
                    </a:ext>
                  </a:extLst>
                </a:gridCol>
              </a:tblGrid>
              <a:tr h="735805">
                <a:tc>
                  <a:txBody>
                    <a:bodyPr/>
                    <a:lstStyle/>
                    <a:p>
                      <a:r>
                        <a:rPr lang="en-US" sz="1300" dirty="0"/>
                        <a:t>Equity Center Value</a:t>
                      </a:r>
                    </a:p>
                  </a:txBody>
                  <a:tcPr marL="66251" marR="66251" marT="33126" marB="33126"/>
                </a:tc>
                <a:tc>
                  <a:txBody>
                    <a:bodyPr/>
                    <a:lstStyle/>
                    <a:p>
                      <a:r>
                        <a:rPr lang="en-US" sz="1300" dirty="0"/>
                        <a:t>Traditional Research Approach</a:t>
                      </a:r>
                    </a:p>
                  </a:txBody>
                  <a:tcPr marL="66251" marR="66251" marT="33126" marB="33126"/>
                </a:tc>
                <a:tc>
                  <a:txBody>
                    <a:bodyPr/>
                    <a:lstStyle/>
                    <a:p>
                      <a:r>
                        <a:rPr lang="en-US" sz="1300" dirty="0"/>
                        <a:t>UVA Equity Center Research Approach</a:t>
                      </a:r>
                    </a:p>
                  </a:txBody>
                  <a:tcPr marL="66251" marR="66251" marT="33126" marB="33126"/>
                </a:tc>
                <a:extLst>
                  <a:ext uri="{0D108BD9-81ED-4DB2-BD59-A6C34878D82A}">
                    <a16:rowId xmlns:a16="http://schemas.microsoft.com/office/drawing/2014/main" val="3756929283"/>
                  </a:ext>
                </a:extLst>
              </a:tr>
              <a:tr h="1332406">
                <a:tc>
                  <a:txBody>
                    <a:bodyPr/>
                    <a:lstStyle/>
                    <a:p>
                      <a:r>
                        <a:rPr lang="en-US" sz="1300" dirty="0">
                          <a:highlight>
                            <a:srgbClr val="FFFF00"/>
                          </a:highlight>
                        </a:rPr>
                        <a:t>Authentic Partnership</a:t>
                      </a:r>
                    </a:p>
                  </a:txBody>
                  <a:tcPr marL="66251" marR="66251" marT="33126" marB="33126"/>
                </a:tc>
                <a:tc>
                  <a:txBody>
                    <a:bodyPr/>
                    <a:lstStyle/>
                    <a:p>
                      <a:r>
                        <a:rPr lang="en-US" sz="1300" dirty="0">
                          <a:highlight>
                            <a:srgbClr val="FFFF00"/>
                          </a:highlight>
                        </a:rPr>
                        <a:t>Absence of partnerships, or superficial involvement with community partners</a:t>
                      </a:r>
                    </a:p>
                  </a:txBody>
                  <a:tcPr marL="66251" marR="66251" marT="33126" marB="33126"/>
                </a:tc>
                <a:tc>
                  <a:txBody>
                    <a:bodyPr/>
                    <a:lstStyle/>
                    <a:p>
                      <a:r>
                        <a:rPr lang="en-US" sz="1300" dirty="0">
                          <a:highlight>
                            <a:srgbClr val="FFFF00"/>
                          </a:highlight>
                        </a:rPr>
                        <a:t>Research WITH community members that is authentic, honest, and transparent in an iterative manner.  </a:t>
                      </a:r>
                    </a:p>
                  </a:txBody>
                  <a:tcPr marL="66251" marR="66251" marT="33126" marB="33126"/>
                </a:tc>
                <a:extLst>
                  <a:ext uri="{0D108BD9-81ED-4DB2-BD59-A6C34878D82A}">
                    <a16:rowId xmlns:a16="http://schemas.microsoft.com/office/drawing/2014/main" val="1408751476"/>
                  </a:ext>
                </a:extLst>
              </a:tr>
              <a:tr h="1332406">
                <a:tc>
                  <a:txBody>
                    <a:bodyPr/>
                    <a:lstStyle/>
                    <a:p>
                      <a:r>
                        <a:rPr lang="en-US" sz="1300" dirty="0"/>
                        <a:t>Shared Power</a:t>
                      </a:r>
                    </a:p>
                  </a:txBody>
                  <a:tcPr marL="66251" marR="66251" marT="33126" marB="33126"/>
                </a:tc>
                <a:tc>
                  <a:txBody>
                    <a:bodyPr/>
                    <a:lstStyle/>
                    <a:p>
                      <a:r>
                        <a:rPr lang="en-US" sz="1300" dirty="0"/>
                        <a:t>Academic institution/s hold power and actively work to maintain using both direct and indirect means</a:t>
                      </a:r>
                    </a:p>
                  </a:txBody>
                  <a:tcPr marL="66251" marR="66251" marT="33126" marB="33126"/>
                </a:tc>
                <a:tc>
                  <a:txBody>
                    <a:bodyPr/>
                    <a:lstStyle/>
                    <a:p>
                      <a:r>
                        <a:rPr lang="en-US" sz="1300" dirty="0"/>
                        <a:t>Power is shared between the community members/orgs and the academic institution with.  Care is taken to recognize and redress</a:t>
                      </a:r>
                    </a:p>
                  </a:txBody>
                  <a:tcPr marL="66251" marR="66251" marT="33126" marB="33126"/>
                </a:tc>
                <a:extLst>
                  <a:ext uri="{0D108BD9-81ED-4DB2-BD59-A6C34878D82A}">
                    <a16:rowId xmlns:a16="http://schemas.microsoft.com/office/drawing/2014/main" val="1827733062"/>
                  </a:ext>
                </a:extLst>
              </a:tr>
              <a:tr h="1630706">
                <a:tc>
                  <a:txBody>
                    <a:bodyPr/>
                    <a:lstStyle/>
                    <a:p>
                      <a:r>
                        <a:rPr lang="en-US" sz="1300" dirty="0"/>
                        <a:t>Equity</a:t>
                      </a:r>
                    </a:p>
                  </a:txBody>
                  <a:tcPr marL="66251" marR="66251" marT="33126" marB="33126"/>
                </a:tc>
                <a:tc>
                  <a:txBody>
                    <a:bodyPr/>
                    <a:lstStyle/>
                    <a:p>
                      <a:r>
                        <a:rPr lang="en-US" sz="1300" dirty="0"/>
                        <a:t>Academic intuitions steer clear of social justice issues or advocate in ways convenient for them.  Community knowledge is not respected or compensated.</a:t>
                      </a:r>
                    </a:p>
                  </a:txBody>
                  <a:tcPr marL="66251" marR="66251" marT="33126" marB="33126"/>
                </a:tc>
                <a:tc>
                  <a:txBody>
                    <a:bodyPr/>
                    <a:lstStyle/>
                    <a:p>
                      <a:pPr marL="0" marR="0" lvl="0" indent="0" algn="l" rtl="0" eaLnBrk="1" fontAlgn="auto" latinLnBrk="0" hangingPunct="1">
                        <a:lnSpc>
                          <a:spcPct val="100000"/>
                        </a:lnSpc>
                        <a:spcBef>
                          <a:spcPts val="0"/>
                        </a:spcBef>
                        <a:spcAft>
                          <a:spcPts val="0"/>
                        </a:spcAft>
                        <a:buClrTx/>
                        <a:buSzTx/>
                        <a:buFontTx/>
                        <a:buNone/>
                      </a:pPr>
                      <a:r>
                        <a:rPr lang="en-US" sz="1300" dirty="0">
                          <a:solidFill>
                            <a:srgbClr val="000000"/>
                          </a:solidFill>
                        </a:rPr>
                        <a:t>Academic institution advances social justice, WITH community partners.  Community experts are respected and compensated.</a:t>
                      </a:r>
                    </a:p>
                  </a:txBody>
                  <a:tcPr marL="66251" marR="66251" marT="33126" marB="33126">
                    <a:noFill/>
                  </a:tcPr>
                </a:tc>
                <a:extLst>
                  <a:ext uri="{0D108BD9-81ED-4DB2-BD59-A6C34878D82A}">
                    <a16:rowId xmlns:a16="http://schemas.microsoft.com/office/drawing/2014/main" val="1564470844"/>
                  </a:ext>
                </a:extLst>
              </a:tr>
              <a:tr h="867507">
                <a:tc>
                  <a:txBody>
                    <a:bodyPr/>
                    <a:lstStyle/>
                    <a:p>
                      <a:r>
                        <a:rPr lang="en-US" sz="1300" dirty="0"/>
                        <a:t>Justice</a:t>
                      </a:r>
                    </a:p>
                  </a:txBody>
                  <a:tcPr marL="66251" marR="66251" marT="33126" marB="33126"/>
                </a:tc>
                <a:tc>
                  <a:txBody>
                    <a:bodyPr/>
                    <a:lstStyle/>
                    <a:p>
                      <a:r>
                        <a:rPr lang="en-US" sz="1300" dirty="0"/>
                        <a:t>Justice for those impacted by the research is a distant goal for some.</a:t>
                      </a:r>
                    </a:p>
                  </a:txBody>
                  <a:tcPr marL="66251" marR="66251" marT="33126" marB="33126"/>
                </a:tc>
                <a:tc>
                  <a:txBody>
                    <a:bodyPr/>
                    <a:lstStyle/>
                    <a:p>
                      <a:r>
                        <a:rPr lang="en-US" sz="1300" dirty="0"/>
                        <a:t>Justice is foregrounded.  Research contributes </a:t>
                      </a:r>
                      <a:r>
                        <a:rPr lang="en-US" sz="1300" b="0" i="0" u="none" strike="noStrike" kern="1200" dirty="0">
                          <a:solidFill>
                            <a:schemeClr val="dk1"/>
                          </a:solidFill>
                          <a:effectLst/>
                          <a:latin typeface="+mn-lt"/>
                          <a:ea typeface="+mn-ea"/>
                          <a:cs typeface="+mn-cs"/>
                        </a:rPr>
                        <a:t>to the fair distribution of equal, basic rights to all members of society.</a:t>
                      </a:r>
                      <a:endParaRPr lang="en-US" sz="1300" dirty="0"/>
                    </a:p>
                  </a:txBody>
                  <a:tcPr marL="66251" marR="66251" marT="33126" marB="33126"/>
                </a:tc>
                <a:extLst>
                  <a:ext uri="{0D108BD9-81ED-4DB2-BD59-A6C34878D82A}">
                    <a16:rowId xmlns:a16="http://schemas.microsoft.com/office/drawing/2014/main" val="2875940813"/>
                  </a:ext>
                </a:extLst>
              </a:tr>
            </a:tbl>
          </a:graphicData>
        </a:graphic>
      </p:graphicFrame>
    </p:spTree>
    <p:extLst>
      <p:ext uri="{BB962C8B-B14F-4D97-AF65-F5344CB8AC3E}">
        <p14:creationId xmlns:p14="http://schemas.microsoft.com/office/powerpoint/2010/main" val="14740990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5A0118C5-4F8D-4CF4-BADD-53FEACC6C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4E0A5C5C-2A95-428E-9F6A-0D29EBD57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8395" y="1040837"/>
            <a:ext cx="4754948" cy="4754948"/>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056F38F-7C4E-461D-8709-7D0024AE1F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411" y="1029607"/>
            <a:ext cx="4754948" cy="4754948"/>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C7278469-3C3C-49CE-AEEE-E176A4900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60" y="934855"/>
            <a:ext cx="4754948" cy="4754948"/>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0FAE93-5DA6-3754-5CDE-25C08ADCE724}"/>
              </a:ext>
            </a:extLst>
          </p:cNvPr>
          <p:cNvSpPr>
            <a:spLocks noGrp="1"/>
          </p:cNvSpPr>
          <p:nvPr>
            <p:ph type="title"/>
          </p:nvPr>
        </p:nvSpPr>
        <p:spPr>
          <a:xfrm>
            <a:off x="1102368" y="1877492"/>
            <a:ext cx="4030132" cy="3215373"/>
          </a:xfrm>
        </p:spPr>
        <p:txBody>
          <a:bodyPr>
            <a:normAutofit/>
          </a:bodyPr>
          <a:lstStyle/>
          <a:p>
            <a:pPr algn="ctr"/>
            <a:r>
              <a:rPr lang="en-US">
                <a:solidFill>
                  <a:schemeClr val="bg1"/>
                </a:solidFill>
                <a:cs typeface="Calibri Light"/>
              </a:rPr>
              <a:t>Some examples of my work and the work of my Equity Center Colleagues</a:t>
            </a:r>
            <a:endParaRPr lang="en-US">
              <a:solidFill>
                <a:schemeClr val="bg1"/>
              </a:solidFill>
            </a:endParaRPr>
          </a:p>
        </p:txBody>
      </p:sp>
      <p:grpSp>
        <p:nvGrpSpPr>
          <p:cNvPr id="46" name="Group 45">
            <a:extLst>
              <a:ext uri="{FF2B5EF4-FFF2-40B4-BE49-F238E27FC236}">
                <a16:creationId xmlns:a16="http://schemas.microsoft.com/office/drawing/2014/main" id="{93DC754C-7E09-422D-A8BB-AF632E90DFA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77893"/>
            <a:ext cx="1861854" cy="717514"/>
            <a:chOff x="0" y="377893"/>
            <a:chExt cx="1861854" cy="717514"/>
          </a:xfrm>
          <a:solidFill>
            <a:schemeClr val="bg1"/>
          </a:solidFill>
        </p:grpSpPr>
        <p:sp>
          <p:nvSpPr>
            <p:cNvPr id="47" name="Freeform: Shape 46">
              <a:extLst>
                <a:ext uri="{FF2B5EF4-FFF2-40B4-BE49-F238E27FC236}">
                  <a16:creationId xmlns:a16="http://schemas.microsoft.com/office/drawing/2014/main" id="{C5A741B9-65EC-4C5B-9FE0-4A1857577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778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endParaRPr lang="en-US"/>
            </a:p>
          </p:txBody>
        </p:sp>
        <p:sp>
          <p:nvSpPr>
            <p:cNvPr id="48" name="Freeform: Shape 47">
              <a:extLst>
                <a:ext uri="{FF2B5EF4-FFF2-40B4-BE49-F238E27FC236}">
                  <a16:creationId xmlns:a16="http://schemas.microsoft.com/office/drawing/2014/main" id="{C0BB4301-41FA-4453-956F-A11CC664B6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1762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endParaRPr lang="en-US" dirty="0"/>
            </a:p>
          </p:txBody>
        </p:sp>
      </p:grpSp>
      <p:sp>
        <p:nvSpPr>
          <p:cNvPr id="50" name="Graphic 212">
            <a:extLst>
              <a:ext uri="{FF2B5EF4-FFF2-40B4-BE49-F238E27FC236}">
                <a16:creationId xmlns:a16="http://schemas.microsoft.com/office/drawing/2014/main" id="{4C6598AB-1C17-4D54-951C-A082D94AC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2" name="Graphic 212">
            <a:extLst>
              <a:ext uri="{FF2B5EF4-FFF2-40B4-BE49-F238E27FC236}">
                <a16:creationId xmlns:a16="http://schemas.microsoft.com/office/drawing/2014/main" id="{C83B66D7-137D-4AC1-B172-53D60F08BE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8524" y="457812"/>
            <a:ext cx="914565" cy="914565"/>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54" name="Oval 53">
            <a:extLst>
              <a:ext uri="{FF2B5EF4-FFF2-40B4-BE49-F238E27FC236}">
                <a16:creationId xmlns:a16="http://schemas.microsoft.com/office/drawing/2014/main" id="{F6B92503-6984-4D15-8B98-8718709B78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55">
            <a:extLst>
              <a:ext uri="{FF2B5EF4-FFF2-40B4-BE49-F238E27FC236}">
                <a16:creationId xmlns:a16="http://schemas.microsoft.com/office/drawing/2014/main" id="{08DDF938-524E-4C18-A47D-C006278323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2976" y="4946663"/>
            <a:ext cx="319941" cy="319941"/>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a:extLst>
              <a:ext uri="{FF2B5EF4-FFF2-40B4-BE49-F238E27FC236}">
                <a16:creationId xmlns:a16="http://schemas.microsoft.com/office/drawing/2014/main" id="{C600EB81-9407-3809-9682-DC6CAB385A99}"/>
              </a:ext>
            </a:extLst>
          </p:cNvPr>
          <p:cNvSpPr>
            <a:spLocks noGrp="1"/>
          </p:cNvSpPr>
          <p:nvPr>
            <p:ph idx="1"/>
          </p:nvPr>
        </p:nvSpPr>
        <p:spPr>
          <a:xfrm>
            <a:off x="6234868" y="1130846"/>
            <a:ext cx="5217173" cy="4351338"/>
          </a:xfrm>
        </p:spPr>
        <p:txBody>
          <a:bodyPr vert="horz" lIns="91440" tIns="45720" rIns="91440" bIns="45720" rtlCol="0">
            <a:normAutofit/>
          </a:bodyPr>
          <a:lstStyle/>
          <a:p>
            <a:pPr marL="0" indent="0">
              <a:buNone/>
            </a:pPr>
            <a:r>
              <a:rPr lang="en-US" dirty="0">
                <a:solidFill>
                  <a:schemeClr val="bg1"/>
                </a:solidFill>
                <a:cs typeface="Calibri" panose="020F0502020204030204"/>
              </a:rPr>
              <a:t>RRR – Residents for Respectful Research</a:t>
            </a:r>
          </a:p>
          <a:p>
            <a:pPr marL="0" indent="0">
              <a:buNone/>
            </a:pPr>
            <a:endParaRPr lang="en-US" dirty="0">
              <a:solidFill>
                <a:schemeClr val="bg1"/>
              </a:solidFill>
              <a:cs typeface="Calibri" panose="020F0502020204030204"/>
            </a:endParaRPr>
          </a:p>
          <a:p>
            <a:pPr marL="0" indent="0">
              <a:buNone/>
            </a:pPr>
            <a:r>
              <a:rPr lang="en-US" dirty="0">
                <a:solidFill>
                  <a:schemeClr val="bg1"/>
                </a:solidFill>
                <a:cs typeface="Calibri" panose="020F0502020204030204"/>
              </a:rPr>
              <a:t>COVID19 Wraparound Support</a:t>
            </a:r>
          </a:p>
          <a:p>
            <a:pPr marL="0" indent="0">
              <a:buNone/>
            </a:pPr>
            <a:endParaRPr lang="en-US" dirty="0">
              <a:solidFill>
                <a:schemeClr val="bg1"/>
              </a:solidFill>
              <a:cs typeface="Calibri" panose="020F0502020204030204"/>
            </a:endParaRPr>
          </a:p>
          <a:p>
            <a:pPr marL="0" indent="0">
              <a:buNone/>
            </a:pPr>
            <a:r>
              <a:rPr lang="en-US" dirty="0">
                <a:solidFill>
                  <a:schemeClr val="bg1"/>
                </a:solidFill>
                <a:cs typeface="Calibri" panose="020F0502020204030204"/>
              </a:rPr>
              <a:t>Work with CFRs – Community Fellows in Residence</a:t>
            </a:r>
          </a:p>
          <a:p>
            <a:pPr marL="0" indent="0">
              <a:buNone/>
            </a:pPr>
            <a:endParaRPr lang="en-US" dirty="0">
              <a:solidFill>
                <a:schemeClr val="bg1"/>
              </a:solidFill>
              <a:cs typeface="Calibri" panose="020F0502020204030204"/>
            </a:endParaRPr>
          </a:p>
          <a:p>
            <a:pPr marL="0" indent="0">
              <a:buNone/>
            </a:pPr>
            <a:r>
              <a:rPr lang="en-US" dirty="0">
                <a:solidFill>
                  <a:schemeClr val="bg1"/>
                </a:solidFill>
                <a:cs typeface="Calibri" panose="020F0502020204030204"/>
              </a:rPr>
              <a:t>Democratization of Data</a:t>
            </a:r>
            <a:endParaRPr lang="en-US">
              <a:solidFill>
                <a:schemeClr val="bg1"/>
              </a:solidFill>
              <a:cs typeface="Calibri"/>
            </a:endParaRPr>
          </a:p>
        </p:txBody>
      </p:sp>
      <p:grpSp>
        <p:nvGrpSpPr>
          <p:cNvPr id="58" name="Graphic 185">
            <a:extLst>
              <a:ext uri="{FF2B5EF4-FFF2-40B4-BE49-F238E27FC236}">
                <a16:creationId xmlns:a16="http://schemas.microsoft.com/office/drawing/2014/main" id="{3773FAF5-C452-4455-9411-D6AF5EBD4C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812239" y="6139464"/>
            <a:ext cx="1054466" cy="469689"/>
            <a:chOff x="9841624" y="4115729"/>
            <a:chExt cx="602169" cy="268223"/>
          </a:xfrm>
          <a:solidFill>
            <a:schemeClr val="bg1"/>
          </a:solidFill>
        </p:grpSpPr>
        <p:sp>
          <p:nvSpPr>
            <p:cNvPr id="59" name="Freeform: Shape 58">
              <a:extLst>
                <a:ext uri="{FF2B5EF4-FFF2-40B4-BE49-F238E27FC236}">
                  <a16:creationId xmlns:a16="http://schemas.microsoft.com/office/drawing/2014/main" id="{1ECA0D96-F63C-4F7B-BE16-0F3FE76D7D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4F83A81-0546-400A-918A-90C9C48B81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741F692-A5B6-4215-86D9-B1FD4FF26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CC0876CB-9C60-4580-8FED-CD64EC7664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A879B3B7-48DB-4D3A-BB33-02766EAD3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636656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uxtaposeVTI">
  <a:themeElements>
    <a:clrScheme name="Juxtapose">
      <a:dk1>
        <a:sysClr val="windowText" lastClr="000000"/>
      </a:dk1>
      <a:lt1>
        <a:sysClr val="window" lastClr="FFFFFF"/>
      </a:lt1>
      <a:dk2>
        <a:srgbClr val="3F3F3F"/>
      </a:dk2>
      <a:lt2>
        <a:srgbClr val="F8F7F5"/>
      </a:lt2>
      <a:accent1>
        <a:srgbClr val="F99700"/>
      </a:accent1>
      <a:accent2>
        <a:srgbClr val="00BAC7"/>
      </a:accent2>
      <a:accent3>
        <a:srgbClr val="FF5C21"/>
      </a:accent3>
      <a:accent4>
        <a:srgbClr val="6F7EFD"/>
      </a:accent4>
      <a:accent5>
        <a:srgbClr val="ACACAC"/>
      </a:accent5>
      <a:accent6>
        <a:srgbClr val="737373"/>
      </a:accent6>
      <a:hlink>
        <a:srgbClr val="0099FF"/>
      </a:hlink>
      <a:folHlink>
        <a:srgbClr val="868686"/>
      </a:folHlink>
    </a:clrScheme>
    <a:fontScheme name="Custom 167">
      <a:majorFont>
        <a:latin typeface="Franklin Gothic Demi Cond"/>
        <a:ea typeface=""/>
        <a:cs typeface=""/>
      </a:majorFont>
      <a:minorFont>
        <a:latin typeface="Franklin Gothic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uxtaposeVTI" id="{FBDCC3B4-6EA8-442A-B697-43C068E31FE3}" vid="{090F2E09-E4E2-4F71-A70E-279F5A0D9E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48</Slides>
  <Notes>48</Notes>
  <HiddenSlides>0</HiddenSlide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Office Theme</vt:lpstr>
      <vt:lpstr>JuxtaposeVTI</vt:lpstr>
      <vt:lpstr>PowerPoint Presentation</vt:lpstr>
      <vt:lpstr>Land Acknowledgement</vt:lpstr>
      <vt:lpstr> Dr. Sherica D. Jones-Lewis Director of Community Research  The Equity Center at UVA</vt:lpstr>
      <vt:lpstr>Mission and Vision</vt:lpstr>
      <vt:lpstr>Equity Center Values</vt:lpstr>
      <vt:lpstr>Why</vt:lpstr>
      <vt:lpstr>Don't let your attempts at Community Involvement be performative.  How does the work that you do align with your overall vision, mission, and values</vt:lpstr>
      <vt:lpstr>“If you do what you’ve always done, you will get what you’ve always gotten"</vt:lpstr>
      <vt:lpstr>Some examples of my work and the work of my Equity Center Colleagues</vt:lpstr>
      <vt:lpstr>RRR Residents for Respectful Research</vt:lpstr>
      <vt:lpstr>COVID19 Wraparound support program – How?</vt:lpstr>
      <vt:lpstr>COVID19 Wraparound Support Program</vt:lpstr>
      <vt:lpstr>Equity Center Community Fellows in Residence Program</vt:lpstr>
      <vt:lpstr>How it went...</vt:lpstr>
      <vt:lpstr>Equity Center Community Fellows in Residence Program</vt:lpstr>
      <vt:lpstr>How it went...</vt:lpstr>
      <vt:lpstr>And went...</vt:lpstr>
      <vt:lpstr>A MAJOR Foundation What?</vt:lpstr>
      <vt:lpstr>LARGE foundation How it's going...</vt:lpstr>
      <vt:lpstr>Democratization of Data What and How.</vt:lpstr>
      <vt:lpstr>What can we do differently...</vt:lpstr>
      <vt:lpstr>Ladder of Citizen Participation  -Sherry Arnstein</vt:lpstr>
      <vt:lpstr>Where does actual research fit on the ladder?</vt:lpstr>
      <vt:lpstr>Let's Explore</vt:lpstr>
      <vt:lpstr>Manipulation</vt:lpstr>
      <vt:lpstr>Therapy</vt:lpstr>
      <vt:lpstr>Examples</vt:lpstr>
      <vt:lpstr>Caitlin Wylie – University of Virginia</vt:lpstr>
      <vt:lpstr>Caitlin Wylie – University of Virginia</vt:lpstr>
      <vt:lpstr>Caitlin Wylie – University of Virginia</vt:lpstr>
      <vt:lpstr>Caitlin Wylie – University of Virginia</vt:lpstr>
      <vt:lpstr>Informing</vt:lpstr>
      <vt:lpstr>Consultation</vt:lpstr>
      <vt:lpstr>Placation</vt:lpstr>
      <vt:lpstr>Examples</vt:lpstr>
      <vt:lpstr>Elizabeth Ellcessor –  University of Virginia</vt:lpstr>
      <vt:lpstr>Elizabeth Ellcessor –  University of Virginia</vt:lpstr>
      <vt:lpstr>Partnership</vt:lpstr>
      <vt:lpstr>Delegated Power</vt:lpstr>
      <vt:lpstr>Citizen Control</vt:lpstr>
      <vt:lpstr>So, what is best?</vt:lpstr>
      <vt:lpstr>What about things that don't fit on the ladder?</vt:lpstr>
      <vt:lpstr>Wendy Parker – Virginia Tech </vt:lpstr>
      <vt:lpstr>Wendy Parker – Virginia Tech </vt:lpstr>
      <vt:lpstr>Remember the Why!</vt:lpstr>
      <vt:lpstr>Think about your work.  Where is it now?  Where would you like it to be?  How will you get there?</vt:lpstr>
      <vt:lpstr>More questions to keep the conversation flowing...</vt:lpstr>
      <vt:lpstr>Close:  Keep the Conversation Going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Jones-lewis, Sherica Denise (sdj6u)</dc:creator>
  <cp:revision>749</cp:revision>
  <dcterms:created xsi:type="dcterms:W3CDTF">2021-02-18T19:35:15Z</dcterms:created>
  <dcterms:modified xsi:type="dcterms:W3CDTF">2022-05-25T11:37:10Z</dcterms:modified>
</cp:coreProperties>
</file>